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handoutMasterIdLst>
    <p:handoutMasterId r:id="rId82"/>
  </p:handoutMasterIdLst>
  <p:sldIdLst>
    <p:sldId id="256" r:id="rId2"/>
    <p:sldId id="258" r:id="rId3"/>
    <p:sldId id="263" r:id="rId4"/>
    <p:sldId id="257" r:id="rId5"/>
    <p:sldId id="264" r:id="rId6"/>
    <p:sldId id="265" r:id="rId7"/>
    <p:sldId id="259" r:id="rId8"/>
    <p:sldId id="260" r:id="rId9"/>
    <p:sldId id="261" r:id="rId10"/>
    <p:sldId id="262"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5267" autoAdjust="0"/>
  </p:normalViewPr>
  <p:slideViewPr>
    <p:cSldViewPr snapToGrid="0" snapToObjects="1" showGuides="1">
      <p:cViewPr varScale="1">
        <p:scale>
          <a:sx n="79" d="100"/>
          <a:sy n="79" d="100"/>
        </p:scale>
        <p:origin x="120" y="270"/>
      </p:cViewPr>
      <p:guideLst>
        <p:guide pos="3840"/>
        <p:guide orient="horz" pos="2160"/>
      </p:guideLst>
    </p:cSldViewPr>
  </p:slideViewPr>
  <p:outlineViewPr>
    <p:cViewPr>
      <p:scale>
        <a:sx n="33" d="100"/>
        <a:sy n="33" d="100"/>
      </p:scale>
      <p:origin x="0" y="-44142"/>
    </p:cViewPr>
  </p:outlineViewPr>
  <p:notesTextViewPr>
    <p:cViewPr>
      <p:scale>
        <a:sx n="3" d="2"/>
        <a:sy n="3" d="2"/>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Sensor" TargetMode="External"/><Relationship Id="rId1" Type="http://schemas.openxmlformats.org/officeDocument/2006/relationships/image" Target="../media/image11.png"/><Relationship Id="rId6" Type="http://schemas.openxmlformats.org/officeDocument/2006/relationships/hyperlink" Target="http://digitalfellows.commons.gc.cuny.edu/2015/10/22/introduction-to-web-scraping-for-researchers/" TargetMode="External"/><Relationship Id="rId5" Type="http://schemas.openxmlformats.org/officeDocument/2006/relationships/image" Target="../media/image13.png"/><Relationship Id="rId4" Type="http://schemas.openxmlformats.org/officeDocument/2006/relationships/hyperlink" Target="https://commons.wikimedia.org/wiki/File:Database-mysql.svg"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Sensor" TargetMode="External"/><Relationship Id="rId1" Type="http://schemas.openxmlformats.org/officeDocument/2006/relationships/image" Target="../media/image11.png"/><Relationship Id="rId6" Type="http://schemas.openxmlformats.org/officeDocument/2006/relationships/hyperlink" Target="http://digitalfellows.commons.gc.cuny.edu/2015/10/22/introduction-to-web-scraping-for-researchers/" TargetMode="External"/><Relationship Id="rId5" Type="http://schemas.openxmlformats.org/officeDocument/2006/relationships/image" Target="../media/image13.png"/><Relationship Id="rId4" Type="http://schemas.openxmlformats.org/officeDocument/2006/relationships/hyperlink" Target="https://commons.wikimedia.org/wiki/File:Database-mysql.svg" TargetMode="Externa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A500F7-9430-4794-96C5-5B6940A17D52}" type="doc">
      <dgm:prSet loTypeId="urn:microsoft.com/office/officeart/2009/3/layout/StepUpProcess" loCatId="process" qsTypeId="urn:microsoft.com/office/officeart/2005/8/quickstyle/simple1" qsCatId="simple" csTypeId="urn:microsoft.com/office/officeart/2005/8/colors/accent1_3" csCatId="accent1" phldr="1"/>
      <dgm:spPr/>
      <dgm:t>
        <a:bodyPr/>
        <a:lstStyle/>
        <a:p>
          <a:endParaRPr lang="zh-CN" altLang="en-US"/>
        </a:p>
      </dgm:t>
    </dgm:pt>
    <dgm:pt modelId="{C953B1AF-AECE-4289-90F0-31AF5834DF95}">
      <dgm:prSet phldrT="[文本]"/>
      <dgm:spPr/>
      <dgm:t>
        <a:bodyPr/>
        <a:lstStyle/>
        <a:p>
          <a:r>
            <a:rPr lang="en-US" altLang="zh-CN" dirty="0"/>
            <a:t>20</a:t>
          </a:r>
          <a:r>
            <a:rPr lang="zh-CN" altLang="en-US" dirty="0"/>
            <a:t>世纪</a:t>
          </a:r>
          <a:r>
            <a:rPr lang="en-US" altLang="zh-CN" dirty="0"/>
            <a:t>90</a:t>
          </a:r>
          <a:r>
            <a:rPr lang="zh-CN" altLang="en-US" dirty="0"/>
            <a:t>年代</a:t>
          </a:r>
        </a:p>
      </dgm:t>
    </dgm:pt>
    <dgm:pt modelId="{6A9756E4-8365-41B3-BC8D-4C67B963CDC3}" type="parTrans" cxnId="{A5F6FD17-6A38-4AE3-852B-47E30D8BF85B}">
      <dgm:prSet/>
      <dgm:spPr/>
      <dgm:t>
        <a:bodyPr/>
        <a:lstStyle/>
        <a:p>
          <a:endParaRPr lang="zh-CN" altLang="en-US"/>
        </a:p>
      </dgm:t>
    </dgm:pt>
    <dgm:pt modelId="{C33FF64A-40D3-47D1-B242-697CCFD87382}" type="sibTrans" cxnId="{A5F6FD17-6A38-4AE3-852B-47E30D8BF85B}">
      <dgm:prSet/>
      <dgm:spPr/>
      <dgm:t>
        <a:bodyPr/>
        <a:lstStyle/>
        <a:p>
          <a:endParaRPr lang="zh-CN" altLang="en-US"/>
        </a:p>
      </dgm:t>
    </dgm:pt>
    <dgm:pt modelId="{3AFC13D6-2812-4698-9B82-FAFB8749961F}">
      <dgm:prSet phldrT="[文本]"/>
      <dgm:spPr/>
      <dgm:t>
        <a:bodyPr/>
        <a:lstStyle/>
        <a:p>
          <a:r>
            <a:rPr lang="zh-CN" altLang="en-US" dirty="0"/>
            <a:t>数字技术和数据库系统</a:t>
          </a:r>
        </a:p>
      </dgm:t>
    </dgm:pt>
    <dgm:pt modelId="{3691848E-F445-42F0-B17C-D2DCE9CF0EEA}" type="parTrans" cxnId="{D714D3D0-3312-44B8-97A3-2F7B853EAEC7}">
      <dgm:prSet/>
      <dgm:spPr/>
      <dgm:t>
        <a:bodyPr/>
        <a:lstStyle/>
        <a:p>
          <a:endParaRPr lang="zh-CN" altLang="en-US"/>
        </a:p>
      </dgm:t>
    </dgm:pt>
    <dgm:pt modelId="{B0F20D38-5AE8-4AA8-B9A7-17F819EF181E}" type="sibTrans" cxnId="{D714D3D0-3312-44B8-97A3-2F7B853EAEC7}">
      <dgm:prSet/>
      <dgm:spPr/>
      <dgm:t>
        <a:bodyPr/>
        <a:lstStyle/>
        <a:p>
          <a:endParaRPr lang="zh-CN" altLang="en-US"/>
        </a:p>
      </dgm:t>
    </dgm:pt>
    <dgm:pt modelId="{59B9B186-521E-4BDC-AB97-5497BE1911DC}">
      <dgm:prSet phldrT="[文本]"/>
      <dgm:spPr/>
      <dgm:t>
        <a:bodyPr/>
        <a:lstStyle/>
        <a:p>
          <a:r>
            <a:rPr lang="en-US" altLang="zh-CN" dirty="0"/>
            <a:t>Web</a:t>
          </a:r>
          <a:r>
            <a:rPr lang="zh-CN" altLang="en-US" dirty="0"/>
            <a:t>系统的日益流行</a:t>
          </a:r>
        </a:p>
      </dgm:t>
    </dgm:pt>
    <dgm:pt modelId="{0DB45DC6-BDA4-4EF9-9B11-A2832A711336}" type="parTrans" cxnId="{DA2CAB0F-83AC-496D-8436-8CD7B33E6297}">
      <dgm:prSet/>
      <dgm:spPr/>
      <dgm:t>
        <a:bodyPr/>
        <a:lstStyle/>
        <a:p>
          <a:endParaRPr lang="zh-CN" altLang="en-US"/>
        </a:p>
      </dgm:t>
    </dgm:pt>
    <dgm:pt modelId="{CD9CB3BE-F27D-464A-8DE5-4B878A8D5BA5}" type="sibTrans" cxnId="{DA2CAB0F-83AC-496D-8436-8CD7B33E6297}">
      <dgm:prSet/>
      <dgm:spPr/>
      <dgm:t>
        <a:bodyPr/>
        <a:lstStyle/>
        <a:p>
          <a:endParaRPr lang="zh-CN" altLang="en-US"/>
        </a:p>
      </dgm:t>
    </dgm:pt>
    <dgm:pt modelId="{AA29E003-6EBF-44CA-A8D7-C9C8F6C194D8}">
      <dgm:prSet phldrT="[文本]"/>
      <dgm:spPr/>
      <dgm:t>
        <a:bodyPr/>
        <a:lstStyle/>
        <a:p>
          <a:r>
            <a:rPr lang="zh-CN" altLang="en-US" dirty="0"/>
            <a:t>搜索引擎和电子商务</a:t>
          </a:r>
        </a:p>
      </dgm:t>
    </dgm:pt>
    <dgm:pt modelId="{88D0B566-0A67-4BC9-A97B-71F36F1F0418}" type="parTrans" cxnId="{151F80F9-77DE-4EA1-91D0-C4FE087F0B17}">
      <dgm:prSet/>
      <dgm:spPr/>
      <dgm:t>
        <a:bodyPr/>
        <a:lstStyle/>
        <a:p>
          <a:endParaRPr lang="zh-CN" altLang="en-US"/>
        </a:p>
      </dgm:t>
    </dgm:pt>
    <dgm:pt modelId="{E316E891-8A9A-4C31-8127-960A10B8985C}" type="sibTrans" cxnId="{151F80F9-77DE-4EA1-91D0-C4FE087F0B17}">
      <dgm:prSet/>
      <dgm:spPr/>
      <dgm:t>
        <a:bodyPr/>
        <a:lstStyle/>
        <a:p>
          <a:endParaRPr lang="zh-CN" altLang="en-US"/>
        </a:p>
      </dgm:t>
    </dgm:pt>
    <dgm:pt modelId="{35AA45F0-60E0-4342-883C-BBB58B5E9D6C}">
      <dgm:prSet phldrT="[文本]"/>
      <dgm:spPr/>
      <dgm:t>
        <a:bodyPr/>
        <a:lstStyle/>
        <a:p>
          <a:r>
            <a:rPr lang="zh-CN" altLang="en-US" dirty="0"/>
            <a:t>移动设备的普及</a:t>
          </a:r>
        </a:p>
      </dgm:t>
    </dgm:pt>
    <dgm:pt modelId="{7BC073B3-7CCF-43DB-B061-64FA71BDE87A}" type="parTrans" cxnId="{D258C4B0-C983-4836-BA83-CC572B360BD0}">
      <dgm:prSet/>
      <dgm:spPr/>
      <dgm:t>
        <a:bodyPr/>
        <a:lstStyle/>
        <a:p>
          <a:endParaRPr lang="zh-CN" altLang="en-US"/>
        </a:p>
      </dgm:t>
    </dgm:pt>
    <dgm:pt modelId="{62D46FAD-9944-4E98-8BB9-A606E9A3071A}" type="sibTrans" cxnId="{D258C4B0-C983-4836-BA83-CC572B360BD0}">
      <dgm:prSet/>
      <dgm:spPr/>
      <dgm:t>
        <a:bodyPr/>
        <a:lstStyle/>
        <a:p>
          <a:endParaRPr lang="zh-CN" altLang="en-US"/>
        </a:p>
      </dgm:t>
    </dgm:pt>
    <dgm:pt modelId="{2A6168C7-4CC8-4005-8F56-A72B5F8AA815}">
      <dgm:prSet phldrT="[文本]"/>
      <dgm:spPr/>
      <dgm:t>
        <a:bodyPr/>
        <a:lstStyle/>
        <a:p>
          <a:r>
            <a:rPr lang="zh-CN" altLang="en-US" dirty="0"/>
            <a:t>智能手机、平板、</a:t>
          </a:r>
          <a:r>
            <a:rPr lang="en-US" altLang="zh-CN" dirty="0"/>
            <a:t>APP</a:t>
          </a:r>
          <a:endParaRPr lang="zh-CN" altLang="en-US" dirty="0"/>
        </a:p>
      </dgm:t>
    </dgm:pt>
    <dgm:pt modelId="{CB72F010-6780-4986-BACD-59A8B7EF6DE0}" type="parTrans" cxnId="{CA7B341F-8213-47DA-A2BF-97A6AA51BED0}">
      <dgm:prSet/>
      <dgm:spPr/>
      <dgm:t>
        <a:bodyPr/>
        <a:lstStyle/>
        <a:p>
          <a:endParaRPr lang="zh-CN" altLang="en-US"/>
        </a:p>
      </dgm:t>
    </dgm:pt>
    <dgm:pt modelId="{9F4ADF94-00CA-49D6-AF21-90E8D04AA0FE}" type="sibTrans" cxnId="{CA7B341F-8213-47DA-A2BF-97A6AA51BED0}">
      <dgm:prSet/>
      <dgm:spPr/>
      <dgm:t>
        <a:bodyPr/>
        <a:lstStyle/>
        <a:p>
          <a:endParaRPr lang="zh-CN" altLang="en-US"/>
        </a:p>
      </dgm:t>
    </dgm:pt>
    <dgm:pt modelId="{E877AC1A-CF20-4863-AA49-88CE0095FB25}">
      <dgm:prSet phldrT="[文本]"/>
      <dgm:spPr/>
      <dgm:t>
        <a:bodyPr/>
        <a:lstStyle/>
        <a:p>
          <a:r>
            <a:rPr lang="zh-CN" altLang="en-US" dirty="0"/>
            <a:t>企业信息的管理系统</a:t>
          </a:r>
        </a:p>
      </dgm:t>
    </dgm:pt>
    <dgm:pt modelId="{30C4B809-B9E1-478F-97B1-99F2902DC525}" type="parTrans" cxnId="{7478FCB4-C987-4D1D-845A-F8FE33AC2B74}">
      <dgm:prSet/>
      <dgm:spPr/>
      <dgm:t>
        <a:bodyPr/>
        <a:lstStyle/>
        <a:p>
          <a:endParaRPr lang="zh-CN" altLang="en-US"/>
        </a:p>
      </dgm:t>
    </dgm:pt>
    <dgm:pt modelId="{82437E50-63CB-4FAE-8431-1537858C5178}" type="sibTrans" cxnId="{7478FCB4-C987-4D1D-845A-F8FE33AC2B74}">
      <dgm:prSet/>
      <dgm:spPr/>
      <dgm:t>
        <a:bodyPr/>
        <a:lstStyle/>
        <a:p>
          <a:endParaRPr lang="zh-CN" altLang="en-US"/>
        </a:p>
      </dgm:t>
    </dgm:pt>
    <dgm:pt modelId="{B1416BF8-5CDB-4218-9D04-C4F6703F1D31}">
      <dgm:prSet phldrT="[文本]"/>
      <dgm:spPr/>
      <dgm:t>
        <a:bodyPr/>
        <a:lstStyle/>
        <a:p>
          <a:r>
            <a:rPr lang="zh-CN" altLang="en-US" dirty="0"/>
            <a:t>结构化数据集</a:t>
          </a:r>
        </a:p>
      </dgm:t>
    </dgm:pt>
    <dgm:pt modelId="{E723BB53-D672-4D2F-B3B1-0C56A31E37E5}" type="parTrans" cxnId="{0E7D8FCE-A20A-42CA-9075-10A027328892}">
      <dgm:prSet/>
      <dgm:spPr/>
      <dgm:t>
        <a:bodyPr/>
        <a:lstStyle/>
        <a:p>
          <a:endParaRPr lang="zh-CN" altLang="en-US"/>
        </a:p>
      </dgm:t>
    </dgm:pt>
    <dgm:pt modelId="{7F9C78E5-431A-4C17-B8DC-5596ED6C7C42}" type="sibTrans" cxnId="{0E7D8FCE-A20A-42CA-9075-10A027328892}">
      <dgm:prSet/>
      <dgm:spPr/>
      <dgm:t>
        <a:bodyPr/>
        <a:lstStyle/>
        <a:p>
          <a:endParaRPr lang="zh-CN" altLang="en-US"/>
        </a:p>
      </dgm:t>
    </dgm:pt>
    <dgm:pt modelId="{39C171BC-FE45-434C-A789-1921391CDF9E}">
      <dgm:prSet phldrT="[文本]"/>
      <dgm:spPr/>
      <dgm:t>
        <a:bodyPr/>
        <a:lstStyle/>
        <a:p>
          <a:r>
            <a:rPr lang="en-US" altLang="zh-CN" dirty="0"/>
            <a:t>Web2.0</a:t>
          </a:r>
          <a:r>
            <a:rPr lang="zh-CN" altLang="en-US" dirty="0"/>
            <a:t>和社交网络</a:t>
          </a:r>
        </a:p>
      </dgm:t>
    </dgm:pt>
    <dgm:pt modelId="{4160D510-5666-499F-9C89-BEE406E61A56}" type="parTrans" cxnId="{4039DC47-345B-44E7-8F4C-411C08031191}">
      <dgm:prSet/>
      <dgm:spPr/>
      <dgm:t>
        <a:bodyPr/>
        <a:lstStyle/>
        <a:p>
          <a:endParaRPr lang="zh-CN" altLang="en-US"/>
        </a:p>
      </dgm:t>
    </dgm:pt>
    <dgm:pt modelId="{AB27E79C-B1A8-4B0B-BF5B-83C4544D7DA3}" type="sibTrans" cxnId="{4039DC47-345B-44E7-8F4C-411C08031191}">
      <dgm:prSet/>
      <dgm:spPr/>
      <dgm:t>
        <a:bodyPr/>
        <a:lstStyle/>
        <a:p>
          <a:endParaRPr lang="zh-CN" altLang="en-US"/>
        </a:p>
      </dgm:t>
    </dgm:pt>
    <dgm:pt modelId="{EE236C81-9ED6-4700-B655-58F740371F37}">
      <dgm:prSet phldrT="[文本]"/>
      <dgm:spPr/>
      <dgm:t>
        <a:bodyPr/>
        <a:lstStyle/>
        <a:p>
          <a:r>
            <a:rPr lang="zh-CN" altLang="en-US" dirty="0"/>
            <a:t>半结构化和无结构的数据</a:t>
          </a:r>
        </a:p>
      </dgm:t>
    </dgm:pt>
    <dgm:pt modelId="{E8FE29D4-9775-4B59-B94E-425D5F32D52C}" type="parTrans" cxnId="{0AF237CB-DE70-4EFC-9B58-2CBE6ED6B500}">
      <dgm:prSet/>
      <dgm:spPr/>
      <dgm:t>
        <a:bodyPr/>
        <a:lstStyle/>
        <a:p>
          <a:endParaRPr lang="zh-CN" altLang="en-US"/>
        </a:p>
      </dgm:t>
    </dgm:pt>
    <dgm:pt modelId="{6D7E899A-AC5F-4F08-A83A-FEECF4C95E93}" type="sibTrans" cxnId="{0AF237CB-DE70-4EFC-9B58-2CBE6ED6B500}">
      <dgm:prSet/>
      <dgm:spPr/>
      <dgm:t>
        <a:bodyPr/>
        <a:lstStyle/>
        <a:p>
          <a:endParaRPr lang="zh-CN" altLang="en-US"/>
        </a:p>
      </dgm:t>
    </dgm:pt>
    <dgm:pt modelId="{E989358C-EC3F-4845-9CB5-62F20C77BF1F}">
      <dgm:prSet phldrT="[文本]"/>
      <dgm:spPr/>
      <dgm:t>
        <a:bodyPr/>
        <a:lstStyle/>
        <a:p>
          <a:r>
            <a:rPr lang="zh-CN" altLang="en-US" dirty="0"/>
            <a:t>物联网</a:t>
          </a:r>
        </a:p>
      </dgm:t>
    </dgm:pt>
    <dgm:pt modelId="{0BE726A8-F7CC-40EF-ABF8-495F6D0D0988}" type="parTrans" cxnId="{B58FCD90-99CE-4F7F-9235-FAEEDFB7204C}">
      <dgm:prSet/>
      <dgm:spPr/>
      <dgm:t>
        <a:bodyPr/>
        <a:lstStyle/>
        <a:p>
          <a:endParaRPr lang="zh-CN" altLang="en-US"/>
        </a:p>
      </dgm:t>
    </dgm:pt>
    <dgm:pt modelId="{AB9DDB3D-261F-4E87-A519-437C21D711FB}" type="sibTrans" cxnId="{B58FCD90-99CE-4F7F-9235-FAEEDFB7204C}">
      <dgm:prSet/>
      <dgm:spPr/>
      <dgm:t>
        <a:bodyPr/>
        <a:lstStyle/>
        <a:p>
          <a:endParaRPr lang="zh-CN" altLang="en-US"/>
        </a:p>
      </dgm:t>
    </dgm:pt>
    <dgm:pt modelId="{21D6F6A4-3BA4-402D-9C0B-F7D7D6E8B9B7}">
      <dgm:prSet phldrT="[文本]"/>
      <dgm:spPr/>
      <dgm:t>
        <a:bodyPr/>
        <a:lstStyle/>
        <a:p>
          <a:r>
            <a:rPr lang="zh-CN" altLang="en-US" dirty="0"/>
            <a:t>结构化、半结构化、无结构化数据</a:t>
          </a:r>
        </a:p>
      </dgm:t>
    </dgm:pt>
    <dgm:pt modelId="{7688DA04-D771-4D8F-BB96-BF2CD6CAE7A0}" type="parTrans" cxnId="{3525F322-F5EB-4C46-8C1D-BF3334477962}">
      <dgm:prSet/>
      <dgm:spPr/>
      <dgm:t>
        <a:bodyPr/>
        <a:lstStyle/>
        <a:p>
          <a:endParaRPr lang="zh-CN" altLang="en-US"/>
        </a:p>
      </dgm:t>
    </dgm:pt>
    <dgm:pt modelId="{ADDEBBF4-E159-4FC2-83A5-A020FA7EB617}" type="sibTrans" cxnId="{3525F322-F5EB-4C46-8C1D-BF3334477962}">
      <dgm:prSet/>
      <dgm:spPr/>
      <dgm:t>
        <a:bodyPr/>
        <a:lstStyle/>
        <a:p>
          <a:endParaRPr lang="zh-CN" altLang="en-US"/>
        </a:p>
      </dgm:t>
    </dgm:pt>
    <dgm:pt modelId="{0ED5F110-C4E0-4F2D-9BC2-49D34F08C126}" type="pres">
      <dgm:prSet presAssocID="{A4A500F7-9430-4794-96C5-5B6940A17D52}" presName="rootnode" presStyleCnt="0">
        <dgm:presLayoutVars>
          <dgm:chMax/>
          <dgm:chPref/>
          <dgm:dir/>
          <dgm:animLvl val="lvl"/>
        </dgm:presLayoutVars>
      </dgm:prSet>
      <dgm:spPr/>
    </dgm:pt>
    <dgm:pt modelId="{38C77227-120D-414C-A4B6-7A7DD7BC4829}" type="pres">
      <dgm:prSet presAssocID="{C953B1AF-AECE-4289-90F0-31AF5834DF95}" presName="composite" presStyleCnt="0"/>
      <dgm:spPr/>
    </dgm:pt>
    <dgm:pt modelId="{EC341B65-1143-4ABE-974B-16E7430FF49C}" type="pres">
      <dgm:prSet presAssocID="{C953B1AF-AECE-4289-90F0-31AF5834DF95}" presName="LShape" presStyleLbl="alignNode1" presStyleIdx="0" presStyleCnt="5"/>
      <dgm:spPr/>
    </dgm:pt>
    <dgm:pt modelId="{5AD5A05F-5E86-450D-B813-EB65402B485C}" type="pres">
      <dgm:prSet presAssocID="{C953B1AF-AECE-4289-90F0-31AF5834DF95}" presName="ParentText" presStyleLbl="revTx" presStyleIdx="0" presStyleCnt="3">
        <dgm:presLayoutVars>
          <dgm:chMax val="0"/>
          <dgm:chPref val="0"/>
          <dgm:bulletEnabled val="1"/>
        </dgm:presLayoutVars>
      </dgm:prSet>
      <dgm:spPr/>
    </dgm:pt>
    <dgm:pt modelId="{C99A7EA4-B6FD-48E5-9A04-8BB996ECBC07}" type="pres">
      <dgm:prSet presAssocID="{C953B1AF-AECE-4289-90F0-31AF5834DF95}" presName="Triangle" presStyleLbl="alignNode1" presStyleIdx="1" presStyleCnt="5"/>
      <dgm:spPr/>
    </dgm:pt>
    <dgm:pt modelId="{9276A9D3-E0EA-4909-8676-F1CFCFD8BCE8}" type="pres">
      <dgm:prSet presAssocID="{C33FF64A-40D3-47D1-B242-697CCFD87382}" presName="sibTrans" presStyleCnt="0"/>
      <dgm:spPr/>
    </dgm:pt>
    <dgm:pt modelId="{5004085B-311E-41D6-A69D-40C87BA7F6CD}" type="pres">
      <dgm:prSet presAssocID="{C33FF64A-40D3-47D1-B242-697CCFD87382}" presName="space" presStyleCnt="0"/>
      <dgm:spPr/>
    </dgm:pt>
    <dgm:pt modelId="{A544B973-BB6D-484D-AD92-717CA66A99CA}" type="pres">
      <dgm:prSet presAssocID="{59B9B186-521E-4BDC-AB97-5497BE1911DC}" presName="composite" presStyleCnt="0"/>
      <dgm:spPr/>
    </dgm:pt>
    <dgm:pt modelId="{93F8533B-F0B5-405A-AE46-343BC9F4DE51}" type="pres">
      <dgm:prSet presAssocID="{59B9B186-521E-4BDC-AB97-5497BE1911DC}" presName="LShape" presStyleLbl="alignNode1" presStyleIdx="2" presStyleCnt="5"/>
      <dgm:spPr/>
    </dgm:pt>
    <dgm:pt modelId="{476F5305-0D2D-470A-8EF8-07F0692F9906}" type="pres">
      <dgm:prSet presAssocID="{59B9B186-521E-4BDC-AB97-5497BE1911DC}" presName="ParentText" presStyleLbl="revTx" presStyleIdx="1" presStyleCnt="3">
        <dgm:presLayoutVars>
          <dgm:chMax val="0"/>
          <dgm:chPref val="0"/>
          <dgm:bulletEnabled val="1"/>
        </dgm:presLayoutVars>
      </dgm:prSet>
      <dgm:spPr/>
    </dgm:pt>
    <dgm:pt modelId="{905069C6-AC4C-45A2-85A4-EB80DFF9B52C}" type="pres">
      <dgm:prSet presAssocID="{59B9B186-521E-4BDC-AB97-5497BE1911DC}" presName="Triangle" presStyleLbl="alignNode1" presStyleIdx="3" presStyleCnt="5"/>
      <dgm:spPr/>
    </dgm:pt>
    <dgm:pt modelId="{4F765108-4CB8-487D-842B-DA281A059C32}" type="pres">
      <dgm:prSet presAssocID="{CD9CB3BE-F27D-464A-8DE5-4B878A8D5BA5}" presName="sibTrans" presStyleCnt="0"/>
      <dgm:spPr/>
    </dgm:pt>
    <dgm:pt modelId="{194755DB-C0B6-454D-B023-BC3BE6182072}" type="pres">
      <dgm:prSet presAssocID="{CD9CB3BE-F27D-464A-8DE5-4B878A8D5BA5}" presName="space" presStyleCnt="0"/>
      <dgm:spPr/>
    </dgm:pt>
    <dgm:pt modelId="{237A50DE-FCD4-430F-B86A-8F6204CFC987}" type="pres">
      <dgm:prSet presAssocID="{35AA45F0-60E0-4342-883C-BBB58B5E9D6C}" presName="composite" presStyleCnt="0"/>
      <dgm:spPr/>
    </dgm:pt>
    <dgm:pt modelId="{A6FD0D91-894F-4F54-8A1B-0395CBC1FFDD}" type="pres">
      <dgm:prSet presAssocID="{35AA45F0-60E0-4342-883C-BBB58B5E9D6C}" presName="LShape" presStyleLbl="alignNode1" presStyleIdx="4" presStyleCnt="5"/>
      <dgm:spPr/>
    </dgm:pt>
    <dgm:pt modelId="{6E0036E0-515A-496E-8E79-FC8345D14092}" type="pres">
      <dgm:prSet presAssocID="{35AA45F0-60E0-4342-883C-BBB58B5E9D6C}" presName="ParentText" presStyleLbl="revTx" presStyleIdx="2" presStyleCnt="3">
        <dgm:presLayoutVars>
          <dgm:chMax val="0"/>
          <dgm:chPref val="0"/>
          <dgm:bulletEnabled val="1"/>
        </dgm:presLayoutVars>
      </dgm:prSet>
      <dgm:spPr/>
    </dgm:pt>
  </dgm:ptLst>
  <dgm:cxnLst>
    <dgm:cxn modelId="{DA2CAB0F-83AC-496D-8436-8CD7B33E6297}" srcId="{A4A500F7-9430-4794-96C5-5B6940A17D52}" destId="{59B9B186-521E-4BDC-AB97-5497BE1911DC}" srcOrd="1" destOrd="0" parTransId="{0DB45DC6-BDA4-4EF9-9B11-A2832A711336}" sibTransId="{CD9CB3BE-F27D-464A-8DE5-4B878A8D5BA5}"/>
    <dgm:cxn modelId="{A5F6FD17-6A38-4AE3-852B-47E30D8BF85B}" srcId="{A4A500F7-9430-4794-96C5-5B6940A17D52}" destId="{C953B1AF-AECE-4289-90F0-31AF5834DF95}" srcOrd="0" destOrd="0" parTransId="{6A9756E4-8365-41B3-BC8D-4C67B963CDC3}" sibTransId="{C33FF64A-40D3-47D1-B242-697CCFD87382}"/>
    <dgm:cxn modelId="{CA7B341F-8213-47DA-A2BF-97A6AA51BED0}" srcId="{35AA45F0-60E0-4342-883C-BBB58B5E9D6C}" destId="{2A6168C7-4CC8-4005-8F56-A72B5F8AA815}" srcOrd="0" destOrd="0" parTransId="{CB72F010-6780-4986-BACD-59A8B7EF6DE0}" sibTransId="{9F4ADF94-00CA-49D6-AF21-90E8D04AA0FE}"/>
    <dgm:cxn modelId="{3525F322-F5EB-4C46-8C1D-BF3334477962}" srcId="{35AA45F0-60E0-4342-883C-BBB58B5E9D6C}" destId="{21D6F6A4-3BA4-402D-9C0B-F7D7D6E8B9B7}" srcOrd="2" destOrd="0" parTransId="{7688DA04-D771-4D8F-BB96-BF2CD6CAE7A0}" sibTransId="{ADDEBBF4-E159-4FC2-83A5-A020FA7EB617}"/>
    <dgm:cxn modelId="{6C6E2931-E7AA-4A40-884B-88B533D390E5}" type="presOf" srcId="{35AA45F0-60E0-4342-883C-BBB58B5E9D6C}" destId="{6E0036E0-515A-496E-8E79-FC8345D14092}" srcOrd="0" destOrd="0" presId="urn:microsoft.com/office/officeart/2009/3/layout/StepUpProcess"/>
    <dgm:cxn modelId="{18FDC146-098D-4D1B-BA6B-32DC983C1A40}" type="presOf" srcId="{59B9B186-521E-4BDC-AB97-5497BE1911DC}" destId="{476F5305-0D2D-470A-8EF8-07F0692F9906}" srcOrd="0" destOrd="0" presId="urn:microsoft.com/office/officeart/2009/3/layout/StepUpProcess"/>
    <dgm:cxn modelId="{4039DC47-345B-44E7-8F4C-411C08031191}" srcId="{59B9B186-521E-4BDC-AB97-5497BE1911DC}" destId="{39C171BC-FE45-434C-A789-1921391CDF9E}" srcOrd="1" destOrd="0" parTransId="{4160D510-5666-499F-9C89-BEE406E61A56}" sibTransId="{AB27E79C-B1A8-4B0B-BF5B-83C4544D7DA3}"/>
    <dgm:cxn modelId="{1DBA7749-1AC0-40EB-A40D-55FD6521BD26}" type="presOf" srcId="{E989358C-EC3F-4845-9CB5-62F20C77BF1F}" destId="{6E0036E0-515A-496E-8E79-FC8345D14092}" srcOrd="0" destOrd="2" presId="urn:microsoft.com/office/officeart/2009/3/layout/StepUpProcess"/>
    <dgm:cxn modelId="{618FA36F-3020-4EEA-843A-186007957BCB}" type="presOf" srcId="{2A6168C7-4CC8-4005-8F56-A72B5F8AA815}" destId="{6E0036E0-515A-496E-8E79-FC8345D14092}" srcOrd="0" destOrd="1" presId="urn:microsoft.com/office/officeart/2009/3/layout/StepUpProcess"/>
    <dgm:cxn modelId="{B58FCD90-99CE-4F7F-9235-FAEEDFB7204C}" srcId="{35AA45F0-60E0-4342-883C-BBB58B5E9D6C}" destId="{E989358C-EC3F-4845-9CB5-62F20C77BF1F}" srcOrd="1" destOrd="0" parTransId="{0BE726A8-F7CC-40EF-ABF8-495F6D0D0988}" sibTransId="{AB9DDB3D-261F-4E87-A519-437C21D711FB}"/>
    <dgm:cxn modelId="{A1AFF09D-5EB0-453C-B6C9-D0FDDD162176}" type="presOf" srcId="{B1416BF8-5CDB-4218-9D04-C4F6703F1D31}" destId="{5AD5A05F-5E86-450D-B813-EB65402B485C}" srcOrd="0" destOrd="3" presId="urn:microsoft.com/office/officeart/2009/3/layout/StepUpProcess"/>
    <dgm:cxn modelId="{708850A8-DA26-45D6-B9BD-D83AEF488129}" type="presOf" srcId="{AA29E003-6EBF-44CA-A8D7-C9C8F6C194D8}" destId="{476F5305-0D2D-470A-8EF8-07F0692F9906}" srcOrd="0" destOrd="1" presId="urn:microsoft.com/office/officeart/2009/3/layout/StepUpProcess"/>
    <dgm:cxn modelId="{AAAE32B0-BC71-4EFF-B733-A999C0FD0437}" type="presOf" srcId="{EE236C81-9ED6-4700-B655-58F740371F37}" destId="{476F5305-0D2D-470A-8EF8-07F0692F9906}" srcOrd="0" destOrd="3" presId="urn:microsoft.com/office/officeart/2009/3/layout/StepUpProcess"/>
    <dgm:cxn modelId="{D258C4B0-C983-4836-BA83-CC572B360BD0}" srcId="{A4A500F7-9430-4794-96C5-5B6940A17D52}" destId="{35AA45F0-60E0-4342-883C-BBB58B5E9D6C}" srcOrd="2" destOrd="0" parTransId="{7BC073B3-7CCF-43DB-B061-64FA71BDE87A}" sibTransId="{62D46FAD-9944-4E98-8BB9-A606E9A3071A}"/>
    <dgm:cxn modelId="{DFADF6B3-97CB-4F21-AA85-2C7A006F2FBD}" type="presOf" srcId="{E877AC1A-CF20-4863-AA49-88CE0095FB25}" destId="{5AD5A05F-5E86-450D-B813-EB65402B485C}" srcOrd="0" destOrd="2" presId="urn:microsoft.com/office/officeart/2009/3/layout/StepUpProcess"/>
    <dgm:cxn modelId="{7478FCB4-C987-4D1D-845A-F8FE33AC2B74}" srcId="{C953B1AF-AECE-4289-90F0-31AF5834DF95}" destId="{E877AC1A-CF20-4863-AA49-88CE0095FB25}" srcOrd="1" destOrd="0" parTransId="{30C4B809-B9E1-478F-97B1-99F2902DC525}" sibTransId="{82437E50-63CB-4FAE-8431-1537858C5178}"/>
    <dgm:cxn modelId="{0DB83CB8-E76B-464A-B934-3EA7A87721B5}" type="presOf" srcId="{3AFC13D6-2812-4698-9B82-FAFB8749961F}" destId="{5AD5A05F-5E86-450D-B813-EB65402B485C}" srcOrd="0" destOrd="1" presId="urn:microsoft.com/office/officeart/2009/3/layout/StepUpProcess"/>
    <dgm:cxn modelId="{0AF237CB-DE70-4EFC-9B58-2CBE6ED6B500}" srcId="{59B9B186-521E-4BDC-AB97-5497BE1911DC}" destId="{EE236C81-9ED6-4700-B655-58F740371F37}" srcOrd="2" destOrd="0" parTransId="{E8FE29D4-9775-4B59-B94E-425D5F32D52C}" sibTransId="{6D7E899A-AC5F-4F08-A83A-FEECF4C95E93}"/>
    <dgm:cxn modelId="{0E7D8FCE-A20A-42CA-9075-10A027328892}" srcId="{C953B1AF-AECE-4289-90F0-31AF5834DF95}" destId="{B1416BF8-5CDB-4218-9D04-C4F6703F1D31}" srcOrd="2" destOrd="0" parTransId="{E723BB53-D672-4D2F-B3B1-0C56A31E37E5}" sibTransId="{7F9C78E5-431A-4C17-B8DC-5596ED6C7C42}"/>
    <dgm:cxn modelId="{D714D3D0-3312-44B8-97A3-2F7B853EAEC7}" srcId="{C953B1AF-AECE-4289-90F0-31AF5834DF95}" destId="{3AFC13D6-2812-4698-9B82-FAFB8749961F}" srcOrd="0" destOrd="0" parTransId="{3691848E-F445-42F0-B17C-D2DCE9CF0EEA}" sibTransId="{B0F20D38-5AE8-4AA8-B9A7-17F819EF181E}"/>
    <dgm:cxn modelId="{66AA38D4-BBCF-4B9D-9015-B73F5ACCFD34}" type="presOf" srcId="{39C171BC-FE45-434C-A789-1921391CDF9E}" destId="{476F5305-0D2D-470A-8EF8-07F0692F9906}" srcOrd="0" destOrd="2" presId="urn:microsoft.com/office/officeart/2009/3/layout/StepUpProcess"/>
    <dgm:cxn modelId="{68E969E3-CE3B-4329-ADAD-335073D93628}" type="presOf" srcId="{21D6F6A4-3BA4-402D-9C0B-F7D7D6E8B9B7}" destId="{6E0036E0-515A-496E-8E79-FC8345D14092}" srcOrd="0" destOrd="3" presId="urn:microsoft.com/office/officeart/2009/3/layout/StepUpProcess"/>
    <dgm:cxn modelId="{2FD376E7-A5C5-4C60-B6D3-0956E12CA31F}" type="presOf" srcId="{C953B1AF-AECE-4289-90F0-31AF5834DF95}" destId="{5AD5A05F-5E86-450D-B813-EB65402B485C}" srcOrd="0" destOrd="0" presId="urn:microsoft.com/office/officeart/2009/3/layout/StepUpProcess"/>
    <dgm:cxn modelId="{D57B96F5-55BF-4B7D-BA3C-374512B17E69}" type="presOf" srcId="{A4A500F7-9430-4794-96C5-5B6940A17D52}" destId="{0ED5F110-C4E0-4F2D-9BC2-49D34F08C126}" srcOrd="0" destOrd="0" presId="urn:microsoft.com/office/officeart/2009/3/layout/StepUpProcess"/>
    <dgm:cxn modelId="{151F80F9-77DE-4EA1-91D0-C4FE087F0B17}" srcId="{59B9B186-521E-4BDC-AB97-5497BE1911DC}" destId="{AA29E003-6EBF-44CA-A8D7-C9C8F6C194D8}" srcOrd="0" destOrd="0" parTransId="{88D0B566-0A67-4BC9-A97B-71F36F1F0418}" sibTransId="{E316E891-8A9A-4C31-8127-960A10B8985C}"/>
    <dgm:cxn modelId="{88CFA348-9D5A-4D44-95CD-1CEC8FA3F894}" type="presParOf" srcId="{0ED5F110-C4E0-4F2D-9BC2-49D34F08C126}" destId="{38C77227-120D-414C-A4B6-7A7DD7BC4829}" srcOrd="0" destOrd="0" presId="urn:microsoft.com/office/officeart/2009/3/layout/StepUpProcess"/>
    <dgm:cxn modelId="{4AEDE9AE-2861-423E-88DF-CC44401255B9}" type="presParOf" srcId="{38C77227-120D-414C-A4B6-7A7DD7BC4829}" destId="{EC341B65-1143-4ABE-974B-16E7430FF49C}" srcOrd="0" destOrd="0" presId="urn:microsoft.com/office/officeart/2009/3/layout/StepUpProcess"/>
    <dgm:cxn modelId="{25A46E14-0912-496E-BBC0-6C90BFC2FA7B}" type="presParOf" srcId="{38C77227-120D-414C-A4B6-7A7DD7BC4829}" destId="{5AD5A05F-5E86-450D-B813-EB65402B485C}" srcOrd="1" destOrd="0" presId="urn:microsoft.com/office/officeart/2009/3/layout/StepUpProcess"/>
    <dgm:cxn modelId="{A39EB278-FB4B-499C-8AD0-083D0600D874}" type="presParOf" srcId="{38C77227-120D-414C-A4B6-7A7DD7BC4829}" destId="{C99A7EA4-B6FD-48E5-9A04-8BB996ECBC07}" srcOrd="2" destOrd="0" presId="urn:microsoft.com/office/officeart/2009/3/layout/StepUpProcess"/>
    <dgm:cxn modelId="{27A7AF7E-F6FA-45A3-8892-C9C511EB06A6}" type="presParOf" srcId="{0ED5F110-C4E0-4F2D-9BC2-49D34F08C126}" destId="{9276A9D3-E0EA-4909-8676-F1CFCFD8BCE8}" srcOrd="1" destOrd="0" presId="urn:microsoft.com/office/officeart/2009/3/layout/StepUpProcess"/>
    <dgm:cxn modelId="{4C82321B-13C1-4A6C-9061-D661F0BF8011}" type="presParOf" srcId="{9276A9D3-E0EA-4909-8676-F1CFCFD8BCE8}" destId="{5004085B-311E-41D6-A69D-40C87BA7F6CD}" srcOrd="0" destOrd="0" presId="urn:microsoft.com/office/officeart/2009/3/layout/StepUpProcess"/>
    <dgm:cxn modelId="{D73E69D6-B27B-46F5-920E-ADA7335B9C98}" type="presParOf" srcId="{0ED5F110-C4E0-4F2D-9BC2-49D34F08C126}" destId="{A544B973-BB6D-484D-AD92-717CA66A99CA}" srcOrd="2" destOrd="0" presId="urn:microsoft.com/office/officeart/2009/3/layout/StepUpProcess"/>
    <dgm:cxn modelId="{C10F6445-7280-46C8-B45A-539855F0F5F3}" type="presParOf" srcId="{A544B973-BB6D-484D-AD92-717CA66A99CA}" destId="{93F8533B-F0B5-405A-AE46-343BC9F4DE51}" srcOrd="0" destOrd="0" presId="urn:microsoft.com/office/officeart/2009/3/layout/StepUpProcess"/>
    <dgm:cxn modelId="{939E2856-1B86-4C48-A9F0-B8291E6E2189}" type="presParOf" srcId="{A544B973-BB6D-484D-AD92-717CA66A99CA}" destId="{476F5305-0D2D-470A-8EF8-07F0692F9906}" srcOrd="1" destOrd="0" presId="urn:microsoft.com/office/officeart/2009/3/layout/StepUpProcess"/>
    <dgm:cxn modelId="{A8493BD5-ABAF-4B4E-BDE2-2B24EF977771}" type="presParOf" srcId="{A544B973-BB6D-484D-AD92-717CA66A99CA}" destId="{905069C6-AC4C-45A2-85A4-EB80DFF9B52C}" srcOrd="2" destOrd="0" presId="urn:microsoft.com/office/officeart/2009/3/layout/StepUpProcess"/>
    <dgm:cxn modelId="{8F688AED-E41A-4F9A-AE63-29A7DE1B71F4}" type="presParOf" srcId="{0ED5F110-C4E0-4F2D-9BC2-49D34F08C126}" destId="{4F765108-4CB8-487D-842B-DA281A059C32}" srcOrd="3" destOrd="0" presId="urn:microsoft.com/office/officeart/2009/3/layout/StepUpProcess"/>
    <dgm:cxn modelId="{548E98F4-98C0-4CC8-8AFA-F4166BE7D894}" type="presParOf" srcId="{4F765108-4CB8-487D-842B-DA281A059C32}" destId="{194755DB-C0B6-454D-B023-BC3BE6182072}" srcOrd="0" destOrd="0" presId="urn:microsoft.com/office/officeart/2009/3/layout/StepUpProcess"/>
    <dgm:cxn modelId="{7A9DFEA8-2CBF-4B28-B3D6-92D048BFB94C}" type="presParOf" srcId="{0ED5F110-C4E0-4F2D-9BC2-49D34F08C126}" destId="{237A50DE-FCD4-430F-B86A-8F6204CFC987}" srcOrd="4" destOrd="0" presId="urn:microsoft.com/office/officeart/2009/3/layout/StepUpProcess"/>
    <dgm:cxn modelId="{8FFDD8AF-0444-4E3E-896E-5B331561081F}" type="presParOf" srcId="{237A50DE-FCD4-430F-B86A-8F6204CFC987}" destId="{A6FD0D91-894F-4F54-8A1B-0395CBC1FFDD}" srcOrd="0" destOrd="0" presId="urn:microsoft.com/office/officeart/2009/3/layout/StepUpProcess"/>
    <dgm:cxn modelId="{68168269-395A-4C32-83AA-9C2D7914D2C8}" type="presParOf" srcId="{237A50DE-FCD4-430F-B86A-8F6204CFC987}" destId="{6E0036E0-515A-496E-8E79-FC8345D14092}"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2AEAD25-EDA8-40D3-8B9E-57FE5C9F84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FC03CD35-F71A-4D8B-8BA4-93CEC6FC1C4F}">
      <dgm:prSet phldrT="[文本]"/>
      <dgm:spPr/>
      <dgm:t>
        <a:bodyPr/>
        <a:lstStyle/>
        <a:p>
          <a:r>
            <a:rPr lang="en-US" altLang="zh-CN" dirty="0"/>
            <a:t>DBMS</a:t>
          </a:r>
          <a:r>
            <a:rPr lang="zh-CN" altLang="en-US" dirty="0"/>
            <a:t>出现</a:t>
          </a:r>
        </a:p>
      </dgm:t>
    </dgm:pt>
    <dgm:pt modelId="{BBCEF101-9B47-4A59-9D53-076FCBBD003E}" type="parTrans" cxnId="{C727C557-1B16-482D-9D2E-B14D8F4994D6}">
      <dgm:prSet/>
      <dgm:spPr/>
      <dgm:t>
        <a:bodyPr/>
        <a:lstStyle/>
        <a:p>
          <a:endParaRPr lang="zh-CN" altLang="en-US"/>
        </a:p>
      </dgm:t>
    </dgm:pt>
    <dgm:pt modelId="{0CEBF260-4C3A-4512-8D86-0DDB378F6704}" type="sibTrans" cxnId="{C727C557-1B16-482D-9D2E-B14D8F4994D6}">
      <dgm:prSet/>
      <dgm:spPr/>
      <dgm:t>
        <a:bodyPr/>
        <a:lstStyle/>
        <a:p>
          <a:endParaRPr lang="zh-CN" altLang="en-US"/>
        </a:p>
      </dgm:t>
    </dgm:pt>
    <dgm:pt modelId="{6DC2A4BF-D291-4079-9EF4-8E4819098E56}">
      <dgm:prSet phldrT="[文本]"/>
      <dgm:spPr/>
      <dgm:t>
        <a:bodyPr/>
        <a:lstStyle/>
        <a:p>
          <a:r>
            <a:rPr lang="zh-CN" altLang="en-US" dirty="0"/>
            <a:t>数据冗余度减少</a:t>
          </a:r>
        </a:p>
      </dgm:t>
    </dgm:pt>
    <dgm:pt modelId="{00EB4B18-5BD9-455C-8C2E-233495E79EFD}" type="parTrans" cxnId="{BE29B80F-75F7-4D78-BACC-6CB628C04979}">
      <dgm:prSet/>
      <dgm:spPr/>
      <dgm:t>
        <a:bodyPr/>
        <a:lstStyle/>
        <a:p>
          <a:endParaRPr lang="zh-CN" altLang="en-US"/>
        </a:p>
      </dgm:t>
    </dgm:pt>
    <dgm:pt modelId="{67B2F8AF-E491-4392-A02F-B957F180C6A0}" type="sibTrans" cxnId="{BE29B80F-75F7-4D78-BACC-6CB628C04979}">
      <dgm:prSet/>
      <dgm:spPr/>
      <dgm:t>
        <a:bodyPr/>
        <a:lstStyle/>
        <a:p>
          <a:endParaRPr lang="zh-CN" altLang="en-US"/>
        </a:p>
      </dgm:t>
    </dgm:pt>
    <dgm:pt modelId="{42078872-6B92-43C9-9AD4-BA53E2D31DAC}">
      <dgm:prSet phldrT="[文本]"/>
      <dgm:spPr/>
      <dgm:t>
        <a:bodyPr/>
        <a:lstStyle/>
        <a:p>
          <a:r>
            <a:rPr lang="zh-CN" altLang="en-US" dirty="0"/>
            <a:t>数据充分共享</a:t>
          </a:r>
        </a:p>
      </dgm:t>
    </dgm:pt>
    <dgm:pt modelId="{8A18ED41-6DC5-4BED-B728-25F5BDA5DFBF}" type="parTrans" cxnId="{B7A5BB4D-D3F8-460F-BD94-75D53D82634C}">
      <dgm:prSet/>
      <dgm:spPr/>
      <dgm:t>
        <a:bodyPr/>
        <a:lstStyle/>
        <a:p>
          <a:endParaRPr lang="zh-CN" altLang="en-US"/>
        </a:p>
      </dgm:t>
    </dgm:pt>
    <dgm:pt modelId="{FB67C09A-4EE5-4C18-AC06-BD68C73CA646}" type="sibTrans" cxnId="{B7A5BB4D-D3F8-460F-BD94-75D53D82634C}">
      <dgm:prSet/>
      <dgm:spPr/>
      <dgm:t>
        <a:bodyPr/>
        <a:lstStyle/>
        <a:p>
          <a:endParaRPr lang="zh-CN" altLang="en-US"/>
        </a:p>
      </dgm:t>
    </dgm:pt>
    <dgm:pt modelId="{82E1B498-C0A4-43D3-86BE-8AC03FE3DFBB}" type="pres">
      <dgm:prSet presAssocID="{D2AEAD25-EDA8-40D3-8B9E-57FE5C9F84C0}" presName="diagram" presStyleCnt="0">
        <dgm:presLayoutVars>
          <dgm:dir/>
          <dgm:resizeHandles val="exact"/>
        </dgm:presLayoutVars>
      </dgm:prSet>
      <dgm:spPr/>
    </dgm:pt>
    <dgm:pt modelId="{0DFE656B-7908-4C06-AE2B-B3130CB985C2}" type="pres">
      <dgm:prSet presAssocID="{FC03CD35-F71A-4D8B-8BA4-93CEC6FC1C4F}" presName="node" presStyleLbl="node1" presStyleIdx="0" presStyleCnt="3">
        <dgm:presLayoutVars>
          <dgm:bulletEnabled val="1"/>
        </dgm:presLayoutVars>
      </dgm:prSet>
      <dgm:spPr/>
    </dgm:pt>
    <dgm:pt modelId="{F3693A8A-20A0-4529-B287-81C7BA1771F4}" type="pres">
      <dgm:prSet presAssocID="{0CEBF260-4C3A-4512-8D86-0DDB378F6704}" presName="sibTrans" presStyleCnt="0"/>
      <dgm:spPr/>
    </dgm:pt>
    <dgm:pt modelId="{91E5468E-3CE5-4730-ABEF-0774753B9B7C}" type="pres">
      <dgm:prSet presAssocID="{6DC2A4BF-D291-4079-9EF4-8E4819098E56}" presName="node" presStyleLbl="node1" presStyleIdx="1" presStyleCnt="3">
        <dgm:presLayoutVars>
          <dgm:bulletEnabled val="1"/>
        </dgm:presLayoutVars>
      </dgm:prSet>
      <dgm:spPr/>
    </dgm:pt>
    <dgm:pt modelId="{C48F7EF0-679A-48C6-BF22-79DAD4CBA41A}" type="pres">
      <dgm:prSet presAssocID="{67B2F8AF-E491-4392-A02F-B957F180C6A0}" presName="sibTrans" presStyleCnt="0"/>
      <dgm:spPr/>
    </dgm:pt>
    <dgm:pt modelId="{15C6BA0D-5EAF-40F6-BCE6-B1B64FDFF918}" type="pres">
      <dgm:prSet presAssocID="{42078872-6B92-43C9-9AD4-BA53E2D31DAC}" presName="node" presStyleLbl="node1" presStyleIdx="2" presStyleCnt="3">
        <dgm:presLayoutVars>
          <dgm:bulletEnabled val="1"/>
        </dgm:presLayoutVars>
      </dgm:prSet>
      <dgm:spPr/>
    </dgm:pt>
  </dgm:ptLst>
  <dgm:cxnLst>
    <dgm:cxn modelId="{BE29B80F-75F7-4D78-BACC-6CB628C04979}" srcId="{D2AEAD25-EDA8-40D3-8B9E-57FE5C9F84C0}" destId="{6DC2A4BF-D291-4079-9EF4-8E4819098E56}" srcOrd="1" destOrd="0" parTransId="{00EB4B18-5BD9-455C-8C2E-233495E79EFD}" sibTransId="{67B2F8AF-E491-4392-A02F-B957F180C6A0}"/>
    <dgm:cxn modelId="{12C15F40-B28E-4C82-AE04-CC6B8D939D45}" type="presOf" srcId="{FC03CD35-F71A-4D8B-8BA4-93CEC6FC1C4F}" destId="{0DFE656B-7908-4C06-AE2B-B3130CB985C2}" srcOrd="0" destOrd="0" presId="urn:microsoft.com/office/officeart/2005/8/layout/default"/>
    <dgm:cxn modelId="{B7A5BB4D-D3F8-460F-BD94-75D53D82634C}" srcId="{D2AEAD25-EDA8-40D3-8B9E-57FE5C9F84C0}" destId="{42078872-6B92-43C9-9AD4-BA53E2D31DAC}" srcOrd="2" destOrd="0" parTransId="{8A18ED41-6DC5-4BED-B728-25F5BDA5DFBF}" sibTransId="{FB67C09A-4EE5-4C18-AC06-BD68C73CA646}"/>
    <dgm:cxn modelId="{C727C557-1B16-482D-9D2E-B14D8F4994D6}" srcId="{D2AEAD25-EDA8-40D3-8B9E-57FE5C9F84C0}" destId="{FC03CD35-F71A-4D8B-8BA4-93CEC6FC1C4F}" srcOrd="0" destOrd="0" parTransId="{BBCEF101-9B47-4A59-9D53-076FCBBD003E}" sibTransId="{0CEBF260-4C3A-4512-8D86-0DDB378F6704}"/>
    <dgm:cxn modelId="{6F307958-71D1-460D-965B-A0052CD99EBA}" type="presOf" srcId="{D2AEAD25-EDA8-40D3-8B9E-57FE5C9F84C0}" destId="{82E1B498-C0A4-43D3-86BE-8AC03FE3DFBB}" srcOrd="0" destOrd="0" presId="urn:microsoft.com/office/officeart/2005/8/layout/default"/>
    <dgm:cxn modelId="{7C223E9A-7648-4C26-9F7C-D0CB3F304F14}" type="presOf" srcId="{6DC2A4BF-D291-4079-9EF4-8E4819098E56}" destId="{91E5468E-3CE5-4730-ABEF-0774753B9B7C}" srcOrd="0" destOrd="0" presId="urn:microsoft.com/office/officeart/2005/8/layout/default"/>
    <dgm:cxn modelId="{BB61DCA9-884E-4BBA-8C31-938B22661A39}" type="presOf" srcId="{42078872-6B92-43C9-9AD4-BA53E2D31DAC}" destId="{15C6BA0D-5EAF-40F6-BCE6-B1B64FDFF918}" srcOrd="0" destOrd="0" presId="urn:microsoft.com/office/officeart/2005/8/layout/default"/>
    <dgm:cxn modelId="{C61DF643-659B-4558-A9D1-291756E6D95E}" type="presParOf" srcId="{82E1B498-C0A4-43D3-86BE-8AC03FE3DFBB}" destId="{0DFE656B-7908-4C06-AE2B-B3130CB985C2}" srcOrd="0" destOrd="0" presId="urn:microsoft.com/office/officeart/2005/8/layout/default"/>
    <dgm:cxn modelId="{DA5BC379-1CB7-47A6-B1F6-1260B672D1C3}" type="presParOf" srcId="{82E1B498-C0A4-43D3-86BE-8AC03FE3DFBB}" destId="{F3693A8A-20A0-4529-B287-81C7BA1771F4}" srcOrd="1" destOrd="0" presId="urn:microsoft.com/office/officeart/2005/8/layout/default"/>
    <dgm:cxn modelId="{7BAE481C-E968-4160-900A-46D8EBE0F4EC}" type="presParOf" srcId="{82E1B498-C0A4-43D3-86BE-8AC03FE3DFBB}" destId="{91E5468E-3CE5-4730-ABEF-0774753B9B7C}" srcOrd="2" destOrd="0" presId="urn:microsoft.com/office/officeart/2005/8/layout/default"/>
    <dgm:cxn modelId="{3DF106F4-A92C-4001-BAA6-8CF6A2A660EE}" type="presParOf" srcId="{82E1B498-C0A4-43D3-86BE-8AC03FE3DFBB}" destId="{C48F7EF0-679A-48C6-BF22-79DAD4CBA41A}" srcOrd="3" destOrd="0" presId="urn:microsoft.com/office/officeart/2005/8/layout/default"/>
    <dgm:cxn modelId="{109BA830-ABA7-415F-ACD3-2B402DE00057}" type="presParOf" srcId="{82E1B498-C0A4-43D3-86BE-8AC03FE3DFBB}" destId="{15C6BA0D-5EAF-40F6-BCE6-B1B64FDFF918}"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E7091C-38E7-4912-B54D-73678D65CC5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1EF36840-D55E-4980-B8CA-0E38A611D65A}">
      <dgm:prSet phldrT="[文本]"/>
      <dgm:spPr/>
      <dgm:t>
        <a:bodyPr/>
        <a:lstStyle/>
        <a:p>
          <a:r>
            <a:rPr lang="zh-CN" altLang="en-US" dirty="0"/>
            <a:t>适用于数据分析的自然语言</a:t>
          </a:r>
        </a:p>
      </dgm:t>
    </dgm:pt>
    <dgm:pt modelId="{2C0D15B2-A2D1-4F2A-86CE-EF0A997262E5}" type="parTrans" cxnId="{E4331CB6-BED6-488B-A7A8-DEB58AA1AFCF}">
      <dgm:prSet/>
      <dgm:spPr/>
      <dgm:t>
        <a:bodyPr/>
        <a:lstStyle/>
        <a:p>
          <a:endParaRPr lang="zh-CN" altLang="en-US"/>
        </a:p>
      </dgm:t>
    </dgm:pt>
    <dgm:pt modelId="{FFE0D23D-B710-4A57-B201-106BD2B83022}" type="sibTrans" cxnId="{E4331CB6-BED6-488B-A7A8-DEB58AA1AFCF}">
      <dgm:prSet/>
      <dgm:spPr/>
      <dgm:t>
        <a:bodyPr/>
        <a:lstStyle/>
        <a:p>
          <a:endParaRPr lang="zh-CN" altLang="en-US"/>
        </a:p>
      </dgm:t>
    </dgm:pt>
    <dgm:pt modelId="{944BFDC5-AC62-4523-AB9A-60141F20133E}">
      <dgm:prSet phldrT="[文本]"/>
      <dgm:spPr/>
      <dgm:t>
        <a:bodyPr/>
        <a:lstStyle/>
        <a:p>
          <a:r>
            <a:rPr lang="zh-CN" altLang="en-US" dirty="0"/>
            <a:t>高效的语言</a:t>
          </a:r>
        </a:p>
      </dgm:t>
    </dgm:pt>
    <dgm:pt modelId="{BF635B40-0365-40B8-AEE9-3D8B08BD41C2}" type="parTrans" cxnId="{738AC60A-6421-44BE-B795-12A29A60A9FD}">
      <dgm:prSet/>
      <dgm:spPr/>
      <dgm:t>
        <a:bodyPr/>
        <a:lstStyle/>
        <a:p>
          <a:endParaRPr lang="zh-CN" altLang="en-US"/>
        </a:p>
      </dgm:t>
    </dgm:pt>
    <dgm:pt modelId="{185089D7-2460-4EC1-8882-F6D32F40FAB1}" type="sibTrans" cxnId="{738AC60A-6421-44BE-B795-12A29A60A9FD}">
      <dgm:prSet/>
      <dgm:spPr/>
      <dgm:t>
        <a:bodyPr/>
        <a:lstStyle/>
        <a:p>
          <a:endParaRPr lang="zh-CN" altLang="en-US"/>
        </a:p>
      </dgm:t>
    </dgm:pt>
    <dgm:pt modelId="{F6BEC1FA-3638-48D5-A549-A47E3B8173D3}">
      <dgm:prSet phldrT="[文本]"/>
      <dgm:spPr/>
      <dgm:t>
        <a:bodyPr/>
        <a:lstStyle/>
        <a:p>
          <a:r>
            <a:rPr lang="zh-CN" altLang="en-US" dirty="0"/>
            <a:t>优化的处理</a:t>
          </a:r>
        </a:p>
      </dgm:t>
    </dgm:pt>
    <dgm:pt modelId="{EDB9E853-92FD-42A1-B0EE-DE98A611D912}" type="parTrans" cxnId="{5EE5FDB3-B8CD-4FF3-8655-8746FEC6ED56}">
      <dgm:prSet/>
      <dgm:spPr/>
      <dgm:t>
        <a:bodyPr/>
        <a:lstStyle/>
        <a:p>
          <a:endParaRPr lang="zh-CN" altLang="en-US"/>
        </a:p>
      </dgm:t>
    </dgm:pt>
    <dgm:pt modelId="{2AA1126B-6791-4DF0-BA17-D96DB78BD8C2}" type="sibTrans" cxnId="{5EE5FDB3-B8CD-4FF3-8655-8746FEC6ED56}">
      <dgm:prSet/>
      <dgm:spPr/>
      <dgm:t>
        <a:bodyPr/>
        <a:lstStyle/>
        <a:p>
          <a:endParaRPr lang="zh-CN" altLang="en-US"/>
        </a:p>
      </dgm:t>
    </dgm:pt>
    <dgm:pt modelId="{FCAF37D2-EA07-4FDA-A41A-DD0339ECBB2D}">
      <dgm:prSet phldrT="[文本]"/>
      <dgm:spPr/>
      <dgm:t>
        <a:bodyPr/>
        <a:lstStyle/>
        <a:p>
          <a:r>
            <a:rPr lang="zh-CN" altLang="en-US" dirty="0"/>
            <a:t>持续创新</a:t>
          </a:r>
        </a:p>
      </dgm:t>
    </dgm:pt>
    <dgm:pt modelId="{6DF65E25-5DA6-4BCF-8275-6E8F48ED952C}" type="parTrans" cxnId="{474CEDE2-2A15-449B-8650-21E44B795D04}">
      <dgm:prSet/>
      <dgm:spPr/>
      <dgm:t>
        <a:bodyPr/>
        <a:lstStyle/>
        <a:p>
          <a:endParaRPr lang="zh-CN" altLang="en-US"/>
        </a:p>
      </dgm:t>
    </dgm:pt>
    <dgm:pt modelId="{57A30562-8309-477C-899C-4571E777FB3E}" type="sibTrans" cxnId="{474CEDE2-2A15-449B-8650-21E44B795D04}">
      <dgm:prSet/>
      <dgm:spPr/>
      <dgm:t>
        <a:bodyPr/>
        <a:lstStyle/>
        <a:p>
          <a:endParaRPr lang="zh-CN" altLang="en-US"/>
        </a:p>
      </dgm:t>
    </dgm:pt>
    <dgm:pt modelId="{E36E86B0-DFE0-44BE-A15B-9A80AD99BE9B}">
      <dgm:prSet phldrT="[文本]"/>
      <dgm:spPr/>
      <dgm:t>
        <a:bodyPr/>
        <a:lstStyle/>
        <a:p>
          <a:r>
            <a:rPr lang="zh-CN" altLang="en-US" dirty="0"/>
            <a:t>基于关系代数、面向集合</a:t>
          </a:r>
        </a:p>
      </dgm:t>
    </dgm:pt>
    <dgm:pt modelId="{2D755628-EEE9-45A5-A8B0-367425C0A17A}" type="parTrans" cxnId="{75045EC1-60F2-4E8B-BDCC-BE89E09E134D}">
      <dgm:prSet/>
      <dgm:spPr/>
      <dgm:t>
        <a:bodyPr/>
        <a:lstStyle/>
        <a:p>
          <a:endParaRPr lang="zh-CN" altLang="en-US"/>
        </a:p>
      </dgm:t>
    </dgm:pt>
    <dgm:pt modelId="{3FB55FCF-1F05-416A-9801-A90692443495}" type="sibTrans" cxnId="{75045EC1-60F2-4E8B-BDCC-BE89E09E134D}">
      <dgm:prSet/>
      <dgm:spPr/>
      <dgm:t>
        <a:bodyPr/>
        <a:lstStyle/>
        <a:p>
          <a:endParaRPr lang="zh-CN" altLang="en-US"/>
        </a:p>
      </dgm:t>
    </dgm:pt>
    <dgm:pt modelId="{9E443127-31B3-44C8-88C8-419B35088F17}">
      <dgm:prSet phldrT="[文本]"/>
      <dgm:spPr/>
      <dgm:t>
        <a:bodyPr/>
        <a:lstStyle/>
        <a:p>
          <a:r>
            <a:rPr lang="zh-CN" altLang="en-US" dirty="0"/>
            <a:t>声明式语言：直接表述想要的结果，而非获得方式</a:t>
          </a:r>
        </a:p>
      </dgm:t>
    </dgm:pt>
    <dgm:pt modelId="{F628A7CB-F81C-4211-91D9-2AD05EEBD345}" type="parTrans" cxnId="{EA3F19AE-DF72-456D-BF88-B7E2C9680855}">
      <dgm:prSet/>
      <dgm:spPr/>
      <dgm:t>
        <a:bodyPr/>
        <a:lstStyle/>
        <a:p>
          <a:endParaRPr lang="zh-CN" altLang="en-US"/>
        </a:p>
      </dgm:t>
    </dgm:pt>
    <dgm:pt modelId="{3B22E0B2-0035-4456-9E97-81902CE2E006}" type="sibTrans" cxnId="{EA3F19AE-DF72-456D-BF88-B7E2C9680855}">
      <dgm:prSet/>
      <dgm:spPr/>
      <dgm:t>
        <a:bodyPr/>
        <a:lstStyle/>
        <a:p>
          <a:endParaRPr lang="zh-CN" altLang="en-US"/>
        </a:p>
      </dgm:t>
    </dgm:pt>
    <dgm:pt modelId="{6CA7DE18-2CE6-4716-814D-B2E569EA875B}">
      <dgm:prSet phldrT="[文本]"/>
      <dgm:spPr/>
      <dgm:t>
        <a:bodyPr/>
        <a:lstStyle/>
        <a:p>
          <a:r>
            <a:rPr lang="zh-CN" altLang="en-US" dirty="0"/>
            <a:t>将结果与方式脱钩有助于持续优化</a:t>
          </a:r>
          <a:r>
            <a:rPr lang="en-US" altLang="zh-CN" dirty="0"/>
            <a:t>SQL</a:t>
          </a:r>
          <a:r>
            <a:rPr lang="zh-CN" altLang="en-US" dirty="0"/>
            <a:t>引擎</a:t>
          </a:r>
        </a:p>
      </dgm:t>
    </dgm:pt>
    <dgm:pt modelId="{8B56CF60-7003-4636-9681-8972669335C0}" type="parTrans" cxnId="{A30CA4FA-C5EE-4605-AD0B-2D0312B9D1F2}">
      <dgm:prSet/>
      <dgm:spPr/>
      <dgm:t>
        <a:bodyPr/>
        <a:lstStyle/>
        <a:p>
          <a:endParaRPr lang="zh-CN" altLang="en-US"/>
        </a:p>
      </dgm:t>
    </dgm:pt>
    <dgm:pt modelId="{7DECAA1E-6355-46D4-8CAF-1B317C45B2CF}" type="sibTrans" cxnId="{A30CA4FA-C5EE-4605-AD0B-2D0312B9D1F2}">
      <dgm:prSet/>
      <dgm:spPr/>
      <dgm:t>
        <a:bodyPr/>
        <a:lstStyle/>
        <a:p>
          <a:endParaRPr lang="zh-CN" altLang="en-US"/>
        </a:p>
      </dgm:t>
    </dgm:pt>
    <dgm:pt modelId="{3F5EF7E5-3ECF-41A4-B58A-F61F11A08CBD}">
      <dgm:prSet phldrT="[文本]"/>
      <dgm:spPr/>
      <dgm:t>
        <a:bodyPr/>
        <a:lstStyle/>
        <a:p>
          <a:r>
            <a:rPr lang="zh-CN" altLang="en-US" dirty="0"/>
            <a:t>内部处理、语言结构和数据访问一直在增强</a:t>
          </a:r>
        </a:p>
      </dgm:t>
    </dgm:pt>
    <dgm:pt modelId="{B61D33BB-BD30-48EF-94B5-676AE9DF018F}" type="parTrans" cxnId="{1E1578C5-C60A-417E-9E38-E0DC4EE0EB7B}">
      <dgm:prSet/>
      <dgm:spPr/>
      <dgm:t>
        <a:bodyPr/>
        <a:lstStyle/>
        <a:p>
          <a:endParaRPr lang="zh-CN" altLang="en-US"/>
        </a:p>
      </dgm:t>
    </dgm:pt>
    <dgm:pt modelId="{EE56650F-9616-45A4-A98E-C07D1561FE3A}" type="sibTrans" cxnId="{1E1578C5-C60A-417E-9E38-E0DC4EE0EB7B}">
      <dgm:prSet/>
      <dgm:spPr/>
      <dgm:t>
        <a:bodyPr/>
        <a:lstStyle/>
        <a:p>
          <a:endParaRPr lang="zh-CN" altLang="en-US"/>
        </a:p>
      </dgm:t>
    </dgm:pt>
    <dgm:pt modelId="{A7257E90-2F12-4542-B252-81F3FBADA624}" type="pres">
      <dgm:prSet presAssocID="{4CE7091C-38E7-4912-B54D-73678D65CC50}" presName="Name0" presStyleCnt="0">
        <dgm:presLayoutVars>
          <dgm:dir/>
          <dgm:animLvl val="lvl"/>
          <dgm:resizeHandles val="exact"/>
        </dgm:presLayoutVars>
      </dgm:prSet>
      <dgm:spPr/>
    </dgm:pt>
    <dgm:pt modelId="{3613A9AC-C2F8-4BDD-AD54-C86124046EEA}" type="pres">
      <dgm:prSet presAssocID="{1EF36840-D55E-4980-B8CA-0E38A611D65A}" presName="composite" presStyleCnt="0"/>
      <dgm:spPr/>
    </dgm:pt>
    <dgm:pt modelId="{EF44C7A5-5C4C-409B-B11E-E5CC3997E65F}" type="pres">
      <dgm:prSet presAssocID="{1EF36840-D55E-4980-B8CA-0E38A611D65A}" presName="parTx" presStyleLbl="alignNode1" presStyleIdx="0" presStyleCnt="4">
        <dgm:presLayoutVars>
          <dgm:chMax val="0"/>
          <dgm:chPref val="0"/>
          <dgm:bulletEnabled val="1"/>
        </dgm:presLayoutVars>
      </dgm:prSet>
      <dgm:spPr/>
    </dgm:pt>
    <dgm:pt modelId="{906C07FE-AF5E-4128-A2ED-4F2F5469EDBF}" type="pres">
      <dgm:prSet presAssocID="{1EF36840-D55E-4980-B8CA-0E38A611D65A}" presName="desTx" presStyleLbl="alignAccFollowNode1" presStyleIdx="0" presStyleCnt="4">
        <dgm:presLayoutVars>
          <dgm:bulletEnabled val="1"/>
        </dgm:presLayoutVars>
      </dgm:prSet>
      <dgm:spPr/>
    </dgm:pt>
    <dgm:pt modelId="{49C46BEF-162A-4E7F-A8F1-A66655F7B46E}" type="pres">
      <dgm:prSet presAssocID="{FFE0D23D-B710-4A57-B201-106BD2B83022}" presName="space" presStyleCnt="0"/>
      <dgm:spPr/>
    </dgm:pt>
    <dgm:pt modelId="{A69820B8-659C-489B-A5A3-B4C3F307F992}" type="pres">
      <dgm:prSet presAssocID="{944BFDC5-AC62-4523-AB9A-60141F20133E}" presName="composite" presStyleCnt="0"/>
      <dgm:spPr/>
    </dgm:pt>
    <dgm:pt modelId="{2E8C711D-CD3D-4B3E-B8B0-89BE00AD2D98}" type="pres">
      <dgm:prSet presAssocID="{944BFDC5-AC62-4523-AB9A-60141F20133E}" presName="parTx" presStyleLbl="alignNode1" presStyleIdx="1" presStyleCnt="4">
        <dgm:presLayoutVars>
          <dgm:chMax val="0"/>
          <dgm:chPref val="0"/>
          <dgm:bulletEnabled val="1"/>
        </dgm:presLayoutVars>
      </dgm:prSet>
      <dgm:spPr/>
    </dgm:pt>
    <dgm:pt modelId="{D0B1F5CC-041E-4644-8A1A-C2A9B51DFFF7}" type="pres">
      <dgm:prSet presAssocID="{944BFDC5-AC62-4523-AB9A-60141F20133E}" presName="desTx" presStyleLbl="alignAccFollowNode1" presStyleIdx="1" presStyleCnt="4">
        <dgm:presLayoutVars>
          <dgm:bulletEnabled val="1"/>
        </dgm:presLayoutVars>
      </dgm:prSet>
      <dgm:spPr/>
    </dgm:pt>
    <dgm:pt modelId="{444B2B29-6203-48EA-8F16-5136C536D5BA}" type="pres">
      <dgm:prSet presAssocID="{185089D7-2460-4EC1-8882-F6D32F40FAB1}" presName="space" presStyleCnt="0"/>
      <dgm:spPr/>
    </dgm:pt>
    <dgm:pt modelId="{79DFCB36-2DAF-46E2-A38F-7AB8249A685E}" type="pres">
      <dgm:prSet presAssocID="{F6BEC1FA-3638-48D5-A549-A47E3B8173D3}" presName="composite" presStyleCnt="0"/>
      <dgm:spPr/>
    </dgm:pt>
    <dgm:pt modelId="{D2652961-FBA2-4E36-ABEA-38AB27D82022}" type="pres">
      <dgm:prSet presAssocID="{F6BEC1FA-3638-48D5-A549-A47E3B8173D3}" presName="parTx" presStyleLbl="alignNode1" presStyleIdx="2" presStyleCnt="4">
        <dgm:presLayoutVars>
          <dgm:chMax val="0"/>
          <dgm:chPref val="0"/>
          <dgm:bulletEnabled val="1"/>
        </dgm:presLayoutVars>
      </dgm:prSet>
      <dgm:spPr/>
    </dgm:pt>
    <dgm:pt modelId="{8BDC17DF-D3A3-48BD-851E-E7BDC4CED908}" type="pres">
      <dgm:prSet presAssocID="{F6BEC1FA-3638-48D5-A549-A47E3B8173D3}" presName="desTx" presStyleLbl="alignAccFollowNode1" presStyleIdx="2" presStyleCnt="4">
        <dgm:presLayoutVars>
          <dgm:bulletEnabled val="1"/>
        </dgm:presLayoutVars>
      </dgm:prSet>
      <dgm:spPr/>
    </dgm:pt>
    <dgm:pt modelId="{209B2061-1F5F-405E-B15B-7BED949E9C5D}" type="pres">
      <dgm:prSet presAssocID="{2AA1126B-6791-4DF0-BA17-D96DB78BD8C2}" presName="space" presStyleCnt="0"/>
      <dgm:spPr/>
    </dgm:pt>
    <dgm:pt modelId="{4866F106-0316-4AA3-A7E5-6E69B0CA1050}" type="pres">
      <dgm:prSet presAssocID="{FCAF37D2-EA07-4FDA-A41A-DD0339ECBB2D}" presName="composite" presStyleCnt="0"/>
      <dgm:spPr/>
    </dgm:pt>
    <dgm:pt modelId="{DFE810F4-D3CC-4350-974E-6D977A35AABB}" type="pres">
      <dgm:prSet presAssocID="{FCAF37D2-EA07-4FDA-A41A-DD0339ECBB2D}" presName="parTx" presStyleLbl="alignNode1" presStyleIdx="3" presStyleCnt="4">
        <dgm:presLayoutVars>
          <dgm:chMax val="0"/>
          <dgm:chPref val="0"/>
          <dgm:bulletEnabled val="1"/>
        </dgm:presLayoutVars>
      </dgm:prSet>
      <dgm:spPr/>
    </dgm:pt>
    <dgm:pt modelId="{A667A872-7D54-4A79-A972-34D191EA3580}" type="pres">
      <dgm:prSet presAssocID="{FCAF37D2-EA07-4FDA-A41A-DD0339ECBB2D}" presName="desTx" presStyleLbl="alignAccFollowNode1" presStyleIdx="3" presStyleCnt="4">
        <dgm:presLayoutVars>
          <dgm:bulletEnabled val="1"/>
        </dgm:presLayoutVars>
      </dgm:prSet>
      <dgm:spPr/>
    </dgm:pt>
  </dgm:ptLst>
  <dgm:cxnLst>
    <dgm:cxn modelId="{C97CFB07-6EFA-4764-80C4-8ABF648BB3E8}" type="presOf" srcId="{4CE7091C-38E7-4912-B54D-73678D65CC50}" destId="{A7257E90-2F12-4542-B252-81F3FBADA624}" srcOrd="0" destOrd="0" presId="urn:microsoft.com/office/officeart/2005/8/layout/hList1"/>
    <dgm:cxn modelId="{738AC60A-6421-44BE-B795-12A29A60A9FD}" srcId="{4CE7091C-38E7-4912-B54D-73678D65CC50}" destId="{944BFDC5-AC62-4523-AB9A-60141F20133E}" srcOrd="1" destOrd="0" parTransId="{BF635B40-0365-40B8-AEE9-3D8B08BD41C2}" sibTransId="{185089D7-2460-4EC1-8882-F6D32F40FAB1}"/>
    <dgm:cxn modelId="{F2ABAF1F-B245-432C-9C59-80CDA1CEDFB6}" type="presOf" srcId="{FCAF37D2-EA07-4FDA-A41A-DD0339ECBB2D}" destId="{DFE810F4-D3CC-4350-974E-6D977A35AABB}" srcOrd="0" destOrd="0" presId="urn:microsoft.com/office/officeart/2005/8/layout/hList1"/>
    <dgm:cxn modelId="{1B69F836-88C1-495C-8565-7E91EDCCBAEA}" type="presOf" srcId="{1EF36840-D55E-4980-B8CA-0E38A611D65A}" destId="{EF44C7A5-5C4C-409B-B11E-E5CC3997E65F}" srcOrd="0" destOrd="0" presId="urn:microsoft.com/office/officeart/2005/8/layout/hList1"/>
    <dgm:cxn modelId="{FE18968F-8A73-495E-904B-7104E657EC46}" type="presOf" srcId="{E36E86B0-DFE0-44BE-A15B-9A80AD99BE9B}" destId="{906C07FE-AF5E-4128-A2ED-4F2F5469EDBF}" srcOrd="0" destOrd="0" presId="urn:microsoft.com/office/officeart/2005/8/layout/hList1"/>
    <dgm:cxn modelId="{EA3F19AE-DF72-456D-BF88-B7E2C9680855}" srcId="{944BFDC5-AC62-4523-AB9A-60141F20133E}" destId="{9E443127-31B3-44C8-88C8-419B35088F17}" srcOrd="0" destOrd="0" parTransId="{F628A7CB-F81C-4211-91D9-2AD05EEBD345}" sibTransId="{3B22E0B2-0035-4456-9E97-81902CE2E006}"/>
    <dgm:cxn modelId="{4B0924AE-0576-4380-96B9-FA76FEFEDC23}" type="presOf" srcId="{F6BEC1FA-3638-48D5-A549-A47E3B8173D3}" destId="{D2652961-FBA2-4E36-ABEA-38AB27D82022}" srcOrd="0" destOrd="0" presId="urn:microsoft.com/office/officeart/2005/8/layout/hList1"/>
    <dgm:cxn modelId="{F6335AB0-9E43-4D2F-8640-6EE0AD487642}" type="presOf" srcId="{3F5EF7E5-3ECF-41A4-B58A-F61F11A08CBD}" destId="{A667A872-7D54-4A79-A972-34D191EA3580}" srcOrd="0" destOrd="0" presId="urn:microsoft.com/office/officeart/2005/8/layout/hList1"/>
    <dgm:cxn modelId="{5EE5FDB3-B8CD-4FF3-8655-8746FEC6ED56}" srcId="{4CE7091C-38E7-4912-B54D-73678D65CC50}" destId="{F6BEC1FA-3638-48D5-A549-A47E3B8173D3}" srcOrd="2" destOrd="0" parTransId="{EDB9E853-92FD-42A1-B0EE-DE98A611D912}" sibTransId="{2AA1126B-6791-4DF0-BA17-D96DB78BD8C2}"/>
    <dgm:cxn modelId="{403CA8B5-1ACE-4C62-A7A9-54F7BB3D6280}" type="presOf" srcId="{944BFDC5-AC62-4523-AB9A-60141F20133E}" destId="{2E8C711D-CD3D-4B3E-B8B0-89BE00AD2D98}" srcOrd="0" destOrd="0" presId="urn:microsoft.com/office/officeart/2005/8/layout/hList1"/>
    <dgm:cxn modelId="{E4331CB6-BED6-488B-A7A8-DEB58AA1AFCF}" srcId="{4CE7091C-38E7-4912-B54D-73678D65CC50}" destId="{1EF36840-D55E-4980-B8CA-0E38A611D65A}" srcOrd="0" destOrd="0" parTransId="{2C0D15B2-A2D1-4F2A-86CE-EF0A997262E5}" sibTransId="{FFE0D23D-B710-4A57-B201-106BD2B83022}"/>
    <dgm:cxn modelId="{351F02BC-F4E1-4294-99C1-442BAB09AE34}" type="presOf" srcId="{6CA7DE18-2CE6-4716-814D-B2E569EA875B}" destId="{8BDC17DF-D3A3-48BD-851E-E7BDC4CED908}" srcOrd="0" destOrd="0" presId="urn:microsoft.com/office/officeart/2005/8/layout/hList1"/>
    <dgm:cxn modelId="{75045EC1-60F2-4E8B-BDCC-BE89E09E134D}" srcId="{1EF36840-D55E-4980-B8CA-0E38A611D65A}" destId="{E36E86B0-DFE0-44BE-A15B-9A80AD99BE9B}" srcOrd="0" destOrd="0" parTransId="{2D755628-EEE9-45A5-A8B0-367425C0A17A}" sibTransId="{3FB55FCF-1F05-416A-9801-A90692443495}"/>
    <dgm:cxn modelId="{1E1578C5-C60A-417E-9E38-E0DC4EE0EB7B}" srcId="{FCAF37D2-EA07-4FDA-A41A-DD0339ECBB2D}" destId="{3F5EF7E5-3ECF-41A4-B58A-F61F11A08CBD}" srcOrd="0" destOrd="0" parTransId="{B61D33BB-BD30-48EF-94B5-676AE9DF018F}" sibTransId="{EE56650F-9616-45A4-A98E-C07D1561FE3A}"/>
    <dgm:cxn modelId="{A62AC7D4-0337-43F0-8A9A-0022B2C962DC}" type="presOf" srcId="{9E443127-31B3-44C8-88C8-419B35088F17}" destId="{D0B1F5CC-041E-4644-8A1A-C2A9B51DFFF7}" srcOrd="0" destOrd="0" presId="urn:microsoft.com/office/officeart/2005/8/layout/hList1"/>
    <dgm:cxn modelId="{474CEDE2-2A15-449B-8650-21E44B795D04}" srcId="{4CE7091C-38E7-4912-B54D-73678D65CC50}" destId="{FCAF37D2-EA07-4FDA-A41A-DD0339ECBB2D}" srcOrd="3" destOrd="0" parTransId="{6DF65E25-5DA6-4BCF-8275-6E8F48ED952C}" sibTransId="{57A30562-8309-477C-899C-4571E777FB3E}"/>
    <dgm:cxn modelId="{A30CA4FA-C5EE-4605-AD0B-2D0312B9D1F2}" srcId="{F6BEC1FA-3638-48D5-A549-A47E3B8173D3}" destId="{6CA7DE18-2CE6-4716-814D-B2E569EA875B}" srcOrd="0" destOrd="0" parTransId="{8B56CF60-7003-4636-9681-8972669335C0}" sibTransId="{7DECAA1E-6355-46D4-8CAF-1B317C45B2CF}"/>
    <dgm:cxn modelId="{56DB6D93-7421-4B78-99F4-4BA9C5BC231F}" type="presParOf" srcId="{A7257E90-2F12-4542-B252-81F3FBADA624}" destId="{3613A9AC-C2F8-4BDD-AD54-C86124046EEA}" srcOrd="0" destOrd="0" presId="urn:microsoft.com/office/officeart/2005/8/layout/hList1"/>
    <dgm:cxn modelId="{69FC3BEE-3FCF-47D4-B9EC-5171C3D17A69}" type="presParOf" srcId="{3613A9AC-C2F8-4BDD-AD54-C86124046EEA}" destId="{EF44C7A5-5C4C-409B-B11E-E5CC3997E65F}" srcOrd="0" destOrd="0" presId="urn:microsoft.com/office/officeart/2005/8/layout/hList1"/>
    <dgm:cxn modelId="{AEBA6AE7-A100-4B33-8CB5-1A5963D2B5CC}" type="presParOf" srcId="{3613A9AC-C2F8-4BDD-AD54-C86124046EEA}" destId="{906C07FE-AF5E-4128-A2ED-4F2F5469EDBF}" srcOrd="1" destOrd="0" presId="urn:microsoft.com/office/officeart/2005/8/layout/hList1"/>
    <dgm:cxn modelId="{6B8FB423-046E-4F98-A088-0D725B525B50}" type="presParOf" srcId="{A7257E90-2F12-4542-B252-81F3FBADA624}" destId="{49C46BEF-162A-4E7F-A8F1-A66655F7B46E}" srcOrd="1" destOrd="0" presId="urn:microsoft.com/office/officeart/2005/8/layout/hList1"/>
    <dgm:cxn modelId="{E4836531-3098-4DCB-9FCD-C678377A0CFC}" type="presParOf" srcId="{A7257E90-2F12-4542-B252-81F3FBADA624}" destId="{A69820B8-659C-489B-A5A3-B4C3F307F992}" srcOrd="2" destOrd="0" presId="urn:microsoft.com/office/officeart/2005/8/layout/hList1"/>
    <dgm:cxn modelId="{556DF8CF-3287-4F9E-A802-EAA30A07C928}" type="presParOf" srcId="{A69820B8-659C-489B-A5A3-B4C3F307F992}" destId="{2E8C711D-CD3D-4B3E-B8B0-89BE00AD2D98}" srcOrd="0" destOrd="0" presId="urn:microsoft.com/office/officeart/2005/8/layout/hList1"/>
    <dgm:cxn modelId="{B447F8EF-C3F3-4635-915F-1AB14A65ADDB}" type="presParOf" srcId="{A69820B8-659C-489B-A5A3-B4C3F307F992}" destId="{D0B1F5CC-041E-4644-8A1A-C2A9B51DFFF7}" srcOrd="1" destOrd="0" presId="urn:microsoft.com/office/officeart/2005/8/layout/hList1"/>
    <dgm:cxn modelId="{3704F33A-EF36-4ABE-950C-E6770BF788DF}" type="presParOf" srcId="{A7257E90-2F12-4542-B252-81F3FBADA624}" destId="{444B2B29-6203-48EA-8F16-5136C536D5BA}" srcOrd="3" destOrd="0" presId="urn:microsoft.com/office/officeart/2005/8/layout/hList1"/>
    <dgm:cxn modelId="{C36A4A74-2434-4FCE-85EA-1CEF38B49A39}" type="presParOf" srcId="{A7257E90-2F12-4542-B252-81F3FBADA624}" destId="{79DFCB36-2DAF-46E2-A38F-7AB8249A685E}" srcOrd="4" destOrd="0" presId="urn:microsoft.com/office/officeart/2005/8/layout/hList1"/>
    <dgm:cxn modelId="{EB186B7F-A90A-4168-8D3A-2572E4917786}" type="presParOf" srcId="{79DFCB36-2DAF-46E2-A38F-7AB8249A685E}" destId="{D2652961-FBA2-4E36-ABEA-38AB27D82022}" srcOrd="0" destOrd="0" presId="urn:microsoft.com/office/officeart/2005/8/layout/hList1"/>
    <dgm:cxn modelId="{174B3C1E-C338-42B8-BFE5-5A6BB6A7F896}" type="presParOf" srcId="{79DFCB36-2DAF-46E2-A38F-7AB8249A685E}" destId="{8BDC17DF-D3A3-48BD-851E-E7BDC4CED908}" srcOrd="1" destOrd="0" presId="urn:microsoft.com/office/officeart/2005/8/layout/hList1"/>
    <dgm:cxn modelId="{9DB7256F-B7AE-4605-A9F3-F4FC4340314A}" type="presParOf" srcId="{A7257E90-2F12-4542-B252-81F3FBADA624}" destId="{209B2061-1F5F-405E-B15B-7BED949E9C5D}" srcOrd="5" destOrd="0" presId="urn:microsoft.com/office/officeart/2005/8/layout/hList1"/>
    <dgm:cxn modelId="{17D1C409-DF32-4F69-BBF8-43BC1DA70837}" type="presParOf" srcId="{A7257E90-2F12-4542-B252-81F3FBADA624}" destId="{4866F106-0316-4AA3-A7E5-6E69B0CA1050}" srcOrd="6" destOrd="0" presId="urn:microsoft.com/office/officeart/2005/8/layout/hList1"/>
    <dgm:cxn modelId="{A209B398-3198-423A-A7C5-A7FC3156A9A1}" type="presParOf" srcId="{4866F106-0316-4AA3-A7E5-6E69B0CA1050}" destId="{DFE810F4-D3CC-4350-974E-6D977A35AABB}" srcOrd="0" destOrd="0" presId="urn:microsoft.com/office/officeart/2005/8/layout/hList1"/>
    <dgm:cxn modelId="{30825ECD-274E-4CD0-97A3-450D7E61FF5F}" type="presParOf" srcId="{4866F106-0316-4AA3-A7E5-6E69B0CA1050}" destId="{A667A872-7D54-4A79-A972-34D191EA3580}"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CB9C75-753D-4A90-A721-378171FF2F3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AE84D72B-4CBB-4874-8032-20B4968497F4}">
      <dgm:prSet phldrT="[文本]"/>
      <dgm:spPr/>
      <dgm:t>
        <a:bodyPr/>
        <a:lstStyle/>
        <a:p>
          <a:r>
            <a:rPr lang="zh-CN" altLang="en-US" dirty="0"/>
            <a:t>商业数据</a:t>
          </a:r>
        </a:p>
      </dgm:t>
    </dgm:pt>
    <dgm:pt modelId="{9D933BCB-C08E-44C7-8E23-C99F80FCFC00}" type="parTrans" cxnId="{29ADB9FC-AAD4-47BD-A97C-19A2EBBA8F85}">
      <dgm:prSet/>
      <dgm:spPr/>
      <dgm:t>
        <a:bodyPr/>
        <a:lstStyle/>
        <a:p>
          <a:endParaRPr lang="zh-CN" altLang="en-US"/>
        </a:p>
      </dgm:t>
    </dgm:pt>
    <dgm:pt modelId="{4A77A8A3-3456-48F8-9617-9C4DDF463E3A}" type="sibTrans" cxnId="{29ADB9FC-AAD4-47BD-A97C-19A2EBBA8F85}">
      <dgm:prSet/>
      <dgm:spPr/>
      <dgm:t>
        <a:bodyPr/>
        <a:lstStyle/>
        <a:p>
          <a:endParaRPr lang="zh-CN" altLang="en-US"/>
        </a:p>
      </dgm:t>
    </dgm:pt>
    <dgm:pt modelId="{EA072DF3-D008-4A40-954E-16803227B941}">
      <dgm:prSet phldrT="[文本]"/>
      <dgm:spPr/>
      <dgm:t>
        <a:bodyPr/>
        <a:lstStyle/>
        <a:p>
          <a:r>
            <a:rPr lang="zh-CN" altLang="en-US" dirty="0"/>
            <a:t>网络数据</a:t>
          </a:r>
        </a:p>
      </dgm:t>
    </dgm:pt>
    <dgm:pt modelId="{775397B6-F094-4FA5-90DB-6153B309CDF5}" type="parTrans" cxnId="{39D926A1-7FE3-4F0B-8762-284E9B2399FF}">
      <dgm:prSet/>
      <dgm:spPr/>
      <dgm:t>
        <a:bodyPr/>
        <a:lstStyle/>
        <a:p>
          <a:endParaRPr lang="zh-CN" altLang="en-US"/>
        </a:p>
      </dgm:t>
    </dgm:pt>
    <dgm:pt modelId="{CD1680D4-6C05-4C0B-BC70-0F0973E82036}" type="sibTrans" cxnId="{39D926A1-7FE3-4F0B-8762-284E9B2399FF}">
      <dgm:prSet/>
      <dgm:spPr/>
      <dgm:t>
        <a:bodyPr/>
        <a:lstStyle/>
        <a:p>
          <a:endParaRPr lang="zh-CN" altLang="en-US"/>
        </a:p>
      </dgm:t>
    </dgm:pt>
    <dgm:pt modelId="{AFA5A029-8275-4B42-A344-5A16CBB1B878}">
      <dgm:prSet phldrT="[文本]"/>
      <dgm:spPr/>
      <dgm:t>
        <a:bodyPr/>
        <a:lstStyle/>
        <a:p>
          <a:r>
            <a:rPr lang="zh-CN" altLang="en-US" dirty="0"/>
            <a:t>科学研究数据</a:t>
          </a:r>
        </a:p>
      </dgm:t>
    </dgm:pt>
    <dgm:pt modelId="{1F079414-43E6-484A-BC50-B1CC0610135A}" type="parTrans" cxnId="{C7B27E60-263E-40F5-9A14-A9E218D8B87F}">
      <dgm:prSet/>
      <dgm:spPr/>
      <dgm:t>
        <a:bodyPr/>
        <a:lstStyle/>
        <a:p>
          <a:endParaRPr lang="zh-CN" altLang="en-US"/>
        </a:p>
      </dgm:t>
    </dgm:pt>
    <dgm:pt modelId="{472262E9-29C6-4AFD-AA6F-89B5E0544BAB}" type="sibTrans" cxnId="{C7B27E60-263E-40F5-9A14-A9E218D8B87F}">
      <dgm:prSet/>
      <dgm:spPr/>
      <dgm:t>
        <a:bodyPr/>
        <a:lstStyle/>
        <a:p>
          <a:endParaRPr lang="zh-CN" altLang="en-US"/>
        </a:p>
      </dgm:t>
    </dgm:pt>
    <dgm:pt modelId="{891B8040-230E-40FE-B057-4C41EF5B14DC}">
      <dgm:prSet phldrT="[文本]"/>
      <dgm:spPr/>
      <dgm:t>
        <a:bodyPr/>
        <a:lstStyle/>
        <a:p>
          <a:r>
            <a:rPr lang="zh-CN" altLang="en-US" dirty="0"/>
            <a:t>过去几十年中，信息技术和数字数据的使用对商业领域的繁荣发展起到了重要的推动作用， 全球所有公司商业数据量每</a:t>
          </a:r>
          <a:r>
            <a:rPr lang="en-US" altLang="en-US" dirty="0"/>
            <a:t>1.2</a:t>
          </a:r>
          <a:r>
            <a:rPr lang="zh-CN" altLang="en-US" dirty="0"/>
            <a:t>年会翻番</a:t>
          </a:r>
        </a:p>
      </dgm:t>
    </dgm:pt>
    <dgm:pt modelId="{524AA02C-80A1-4DD1-B5C8-2E9AB416AFC3}" type="parTrans" cxnId="{2849D321-C246-4874-9412-1E7907526A7B}">
      <dgm:prSet/>
      <dgm:spPr/>
      <dgm:t>
        <a:bodyPr/>
        <a:lstStyle/>
        <a:p>
          <a:endParaRPr lang="zh-CN" altLang="en-US"/>
        </a:p>
      </dgm:t>
    </dgm:pt>
    <dgm:pt modelId="{7936F83F-E9E1-4596-8E94-B233C5CE0719}" type="sibTrans" cxnId="{2849D321-C246-4874-9412-1E7907526A7B}">
      <dgm:prSet/>
      <dgm:spPr/>
      <dgm:t>
        <a:bodyPr/>
        <a:lstStyle/>
        <a:p>
          <a:endParaRPr lang="zh-CN" altLang="en-US"/>
        </a:p>
      </dgm:t>
    </dgm:pt>
    <dgm:pt modelId="{BA054166-38FE-490D-9EB1-4618A9D3EA4F}">
      <dgm:prSet phldrT="[文本]"/>
      <dgm:spPr/>
      <dgm:t>
        <a:bodyPr/>
        <a:lstStyle/>
        <a:p>
          <a:r>
            <a:rPr lang="zh-CN" altLang="en-US" dirty="0"/>
            <a:t>网络（互联网、移动网络和物联网）已经和人们的生活紧密联系在一起。网络应用如搜索、社交网络服务</a:t>
          </a:r>
          <a:r>
            <a:rPr lang="en-US" altLang="en-US" dirty="0"/>
            <a:t>SNS</a:t>
          </a:r>
          <a:r>
            <a:rPr lang="zh-CN" altLang="en-US" dirty="0"/>
            <a:t>、网站和点击流是典型的大数据源。这些数据源高速产生数据，需要先进的处理技术。</a:t>
          </a:r>
        </a:p>
      </dgm:t>
    </dgm:pt>
    <dgm:pt modelId="{20EDF73C-3D64-4F95-981E-5ACF5042993C}" type="parTrans" cxnId="{27C6FDC8-B673-4752-B445-EAAF4A378407}">
      <dgm:prSet/>
      <dgm:spPr/>
      <dgm:t>
        <a:bodyPr/>
        <a:lstStyle/>
        <a:p>
          <a:endParaRPr lang="zh-CN" altLang="en-US"/>
        </a:p>
      </dgm:t>
    </dgm:pt>
    <dgm:pt modelId="{671CF7C8-9DAF-47CB-90E4-703E5F73DBFC}" type="sibTrans" cxnId="{27C6FDC8-B673-4752-B445-EAAF4A378407}">
      <dgm:prSet/>
      <dgm:spPr/>
      <dgm:t>
        <a:bodyPr/>
        <a:lstStyle/>
        <a:p>
          <a:endParaRPr lang="zh-CN" altLang="en-US"/>
        </a:p>
      </dgm:t>
    </dgm:pt>
    <dgm:pt modelId="{75F1460A-46A5-45EF-A29A-F704C38D8942}">
      <dgm:prSet phldrT="[文本]"/>
      <dgm:spPr/>
      <dgm:t>
        <a:bodyPr/>
        <a:lstStyle/>
        <a:p>
          <a:r>
            <a:rPr lang="zh-CN" altLang="en-US" dirty="0"/>
            <a:t>越来越多的科学应用正产生海量的数据集，若干学科的发展极度依赖于对这些海量数据的分析。</a:t>
          </a:r>
        </a:p>
      </dgm:t>
    </dgm:pt>
    <dgm:pt modelId="{689EEB93-1F5E-4212-8849-A1B99CEBC95D}" type="parTrans" cxnId="{0601EF3C-AAC4-4376-A953-820C1F0057B7}">
      <dgm:prSet/>
      <dgm:spPr/>
      <dgm:t>
        <a:bodyPr/>
        <a:lstStyle/>
        <a:p>
          <a:endParaRPr lang="zh-CN" altLang="en-US"/>
        </a:p>
      </dgm:t>
    </dgm:pt>
    <dgm:pt modelId="{8A19484F-0B87-45FF-B063-82C4AD9B27E7}" type="sibTrans" cxnId="{0601EF3C-AAC4-4376-A953-820C1F0057B7}">
      <dgm:prSet/>
      <dgm:spPr/>
      <dgm:t>
        <a:bodyPr/>
        <a:lstStyle/>
        <a:p>
          <a:endParaRPr lang="zh-CN" altLang="en-US"/>
        </a:p>
      </dgm:t>
    </dgm:pt>
    <dgm:pt modelId="{6C9396D3-1B9D-4BCD-B379-49701A7C43A8}" type="pres">
      <dgm:prSet presAssocID="{43CB9C75-753D-4A90-A721-378171FF2F37}" presName="linear" presStyleCnt="0">
        <dgm:presLayoutVars>
          <dgm:dir/>
          <dgm:animLvl val="lvl"/>
          <dgm:resizeHandles val="exact"/>
        </dgm:presLayoutVars>
      </dgm:prSet>
      <dgm:spPr/>
    </dgm:pt>
    <dgm:pt modelId="{24CC51FF-195B-4556-901F-BC20B49E97EB}" type="pres">
      <dgm:prSet presAssocID="{AE84D72B-4CBB-4874-8032-20B4968497F4}" presName="parentLin" presStyleCnt="0"/>
      <dgm:spPr/>
    </dgm:pt>
    <dgm:pt modelId="{224CFC3E-5006-4229-8615-F2ABC3F4FA7D}" type="pres">
      <dgm:prSet presAssocID="{AE84D72B-4CBB-4874-8032-20B4968497F4}" presName="parentLeftMargin" presStyleLbl="node1" presStyleIdx="0" presStyleCnt="3"/>
      <dgm:spPr/>
    </dgm:pt>
    <dgm:pt modelId="{29DCEB1F-AD85-4611-A984-5835D9A4A47E}" type="pres">
      <dgm:prSet presAssocID="{AE84D72B-4CBB-4874-8032-20B4968497F4}" presName="parentText" presStyleLbl="node1" presStyleIdx="0" presStyleCnt="3">
        <dgm:presLayoutVars>
          <dgm:chMax val="0"/>
          <dgm:bulletEnabled val="1"/>
        </dgm:presLayoutVars>
      </dgm:prSet>
      <dgm:spPr/>
    </dgm:pt>
    <dgm:pt modelId="{5918AD50-A303-4248-978C-DC16BA99467E}" type="pres">
      <dgm:prSet presAssocID="{AE84D72B-4CBB-4874-8032-20B4968497F4}" presName="negativeSpace" presStyleCnt="0"/>
      <dgm:spPr/>
    </dgm:pt>
    <dgm:pt modelId="{8D49141D-26FD-4389-85B0-74CA0562F243}" type="pres">
      <dgm:prSet presAssocID="{AE84D72B-4CBB-4874-8032-20B4968497F4}" presName="childText" presStyleLbl="conFgAcc1" presStyleIdx="0" presStyleCnt="3">
        <dgm:presLayoutVars>
          <dgm:bulletEnabled val="1"/>
        </dgm:presLayoutVars>
      </dgm:prSet>
      <dgm:spPr/>
    </dgm:pt>
    <dgm:pt modelId="{253524D2-3C1B-405B-AB7B-E9E42CF0D1B5}" type="pres">
      <dgm:prSet presAssocID="{4A77A8A3-3456-48F8-9617-9C4DDF463E3A}" presName="spaceBetweenRectangles" presStyleCnt="0"/>
      <dgm:spPr/>
    </dgm:pt>
    <dgm:pt modelId="{542D2601-8584-4EF4-B434-DDDC4D345D2E}" type="pres">
      <dgm:prSet presAssocID="{EA072DF3-D008-4A40-954E-16803227B941}" presName="parentLin" presStyleCnt="0"/>
      <dgm:spPr/>
    </dgm:pt>
    <dgm:pt modelId="{9E678760-26F3-4694-A906-FB9383A32CB7}" type="pres">
      <dgm:prSet presAssocID="{EA072DF3-D008-4A40-954E-16803227B941}" presName="parentLeftMargin" presStyleLbl="node1" presStyleIdx="0" presStyleCnt="3"/>
      <dgm:spPr/>
    </dgm:pt>
    <dgm:pt modelId="{51047F3A-1A50-495C-83E0-E780AA37F59D}" type="pres">
      <dgm:prSet presAssocID="{EA072DF3-D008-4A40-954E-16803227B941}" presName="parentText" presStyleLbl="node1" presStyleIdx="1" presStyleCnt="3">
        <dgm:presLayoutVars>
          <dgm:chMax val="0"/>
          <dgm:bulletEnabled val="1"/>
        </dgm:presLayoutVars>
      </dgm:prSet>
      <dgm:spPr/>
    </dgm:pt>
    <dgm:pt modelId="{350A7F6A-730E-44BA-8F69-6564B3E92D84}" type="pres">
      <dgm:prSet presAssocID="{EA072DF3-D008-4A40-954E-16803227B941}" presName="negativeSpace" presStyleCnt="0"/>
      <dgm:spPr/>
    </dgm:pt>
    <dgm:pt modelId="{A2F135B9-35E4-43B8-9015-AF80B8D6C2D7}" type="pres">
      <dgm:prSet presAssocID="{EA072DF3-D008-4A40-954E-16803227B941}" presName="childText" presStyleLbl="conFgAcc1" presStyleIdx="1" presStyleCnt="3">
        <dgm:presLayoutVars>
          <dgm:bulletEnabled val="1"/>
        </dgm:presLayoutVars>
      </dgm:prSet>
      <dgm:spPr/>
    </dgm:pt>
    <dgm:pt modelId="{B15C6D59-8869-46CC-B0FB-5BEEE3DEC0CF}" type="pres">
      <dgm:prSet presAssocID="{CD1680D4-6C05-4C0B-BC70-0F0973E82036}" presName="spaceBetweenRectangles" presStyleCnt="0"/>
      <dgm:spPr/>
    </dgm:pt>
    <dgm:pt modelId="{906C8AF6-5A5D-4A4A-AE23-6B93FAF6A3AB}" type="pres">
      <dgm:prSet presAssocID="{AFA5A029-8275-4B42-A344-5A16CBB1B878}" presName="parentLin" presStyleCnt="0"/>
      <dgm:spPr/>
    </dgm:pt>
    <dgm:pt modelId="{70FFA0EE-27A2-4CA7-8126-D6606634A6EE}" type="pres">
      <dgm:prSet presAssocID="{AFA5A029-8275-4B42-A344-5A16CBB1B878}" presName="parentLeftMargin" presStyleLbl="node1" presStyleIdx="1" presStyleCnt="3"/>
      <dgm:spPr/>
    </dgm:pt>
    <dgm:pt modelId="{D398388B-CA9A-4D78-885B-FB1018C2EF85}" type="pres">
      <dgm:prSet presAssocID="{AFA5A029-8275-4B42-A344-5A16CBB1B878}" presName="parentText" presStyleLbl="node1" presStyleIdx="2" presStyleCnt="3">
        <dgm:presLayoutVars>
          <dgm:chMax val="0"/>
          <dgm:bulletEnabled val="1"/>
        </dgm:presLayoutVars>
      </dgm:prSet>
      <dgm:spPr/>
    </dgm:pt>
    <dgm:pt modelId="{CD9535B6-26CB-4CE8-9F3E-006424AA26A8}" type="pres">
      <dgm:prSet presAssocID="{AFA5A029-8275-4B42-A344-5A16CBB1B878}" presName="negativeSpace" presStyleCnt="0"/>
      <dgm:spPr/>
    </dgm:pt>
    <dgm:pt modelId="{0C7BA6BF-8A18-4D93-87F6-B4D2E24EE541}" type="pres">
      <dgm:prSet presAssocID="{AFA5A029-8275-4B42-A344-5A16CBB1B878}" presName="childText" presStyleLbl="conFgAcc1" presStyleIdx="2" presStyleCnt="3">
        <dgm:presLayoutVars>
          <dgm:bulletEnabled val="1"/>
        </dgm:presLayoutVars>
      </dgm:prSet>
      <dgm:spPr/>
    </dgm:pt>
  </dgm:ptLst>
  <dgm:cxnLst>
    <dgm:cxn modelId="{2849D321-C246-4874-9412-1E7907526A7B}" srcId="{AE84D72B-4CBB-4874-8032-20B4968497F4}" destId="{891B8040-230E-40FE-B057-4C41EF5B14DC}" srcOrd="0" destOrd="0" parTransId="{524AA02C-80A1-4DD1-B5C8-2E9AB416AFC3}" sibTransId="{7936F83F-E9E1-4596-8E94-B233C5CE0719}"/>
    <dgm:cxn modelId="{E3151F22-BC3B-48D1-9654-5EE11D621E0B}" type="presOf" srcId="{AE84D72B-4CBB-4874-8032-20B4968497F4}" destId="{29DCEB1F-AD85-4611-A984-5835D9A4A47E}" srcOrd="1" destOrd="0" presId="urn:microsoft.com/office/officeart/2005/8/layout/list1"/>
    <dgm:cxn modelId="{0601EF3C-AAC4-4376-A953-820C1F0057B7}" srcId="{AFA5A029-8275-4B42-A344-5A16CBB1B878}" destId="{75F1460A-46A5-45EF-A29A-F704C38D8942}" srcOrd="0" destOrd="0" parTransId="{689EEB93-1F5E-4212-8849-A1B99CEBC95D}" sibTransId="{8A19484F-0B87-45FF-B063-82C4AD9B27E7}"/>
    <dgm:cxn modelId="{C7B27E60-263E-40F5-9A14-A9E218D8B87F}" srcId="{43CB9C75-753D-4A90-A721-378171FF2F37}" destId="{AFA5A029-8275-4B42-A344-5A16CBB1B878}" srcOrd="2" destOrd="0" parTransId="{1F079414-43E6-484A-BC50-B1CC0610135A}" sibTransId="{472262E9-29C6-4AFD-AA6F-89B5E0544BAB}"/>
    <dgm:cxn modelId="{36D3BA45-D6D5-4382-948C-64D3AC9AF86A}" type="presOf" srcId="{BA054166-38FE-490D-9EB1-4618A9D3EA4F}" destId="{A2F135B9-35E4-43B8-9015-AF80B8D6C2D7}" srcOrd="0" destOrd="0" presId="urn:microsoft.com/office/officeart/2005/8/layout/list1"/>
    <dgm:cxn modelId="{18E34684-1E46-4B02-A5C7-31A8129DEFC9}" type="presOf" srcId="{AE84D72B-4CBB-4874-8032-20B4968497F4}" destId="{224CFC3E-5006-4229-8615-F2ABC3F4FA7D}" srcOrd="0" destOrd="0" presId="urn:microsoft.com/office/officeart/2005/8/layout/list1"/>
    <dgm:cxn modelId="{82C6418E-8961-4CDD-B8E1-4BF585951A52}" type="presOf" srcId="{75F1460A-46A5-45EF-A29A-F704C38D8942}" destId="{0C7BA6BF-8A18-4D93-87F6-B4D2E24EE541}" srcOrd="0" destOrd="0" presId="urn:microsoft.com/office/officeart/2005/8/layout/list1"/>
    <dgm:cxn modelId="{39D926A1-7FE3-4F0B-8762-284E9B2399FF}" srcId="{43CB9C75-753D-4A90-A721-378171FF2F37}" destId="{EA072DF3-D008-4A40-954E-16803227B941}" srcOrd="1" destOrd="0" parTransId="{775397B6-F094-4FA5-90DB-6153B309CDF5}" sibTransId="{CD1680D4-6C05-4C0B-BC70-0F0973E82036}"/>
    <dgm:cxn modelId="{9870C0B5-1992-4314-A9EC-DC6C8793F657}" type="presOf" srcId="{891B8040-230E-40FE-B057-4C41EF5B14DC}" destId="{8D49141D-26FD-4389-85B0-74CA0562F243}" srcOrd="0" destOrd="0" presId="urn:microsoft.com/office/officeart/2005/8/layout/list1"/>
    <dgm:cxn modelId="{213C83C6-1478-4C1E-B287-F75E3CFE0AE5}" type="presOf" srcId="{EA072DF3-D008-4A40-954E-16803227B941}" destId="{9E678760-26F3-4694-A906-FB9383A32CB7}" srcOrd="0" destOrd="0" presId="urn:microsoft.com/office/officeart/2005/8/layout/list1"/>
    <dgm:cxn modelId="{27C6FDC8-B673-4752-B445-EAAF4A378407}" srcId="{EA072DF3-D008-4A40-954E-16803227B941}" destId="{BA054166-38FE-490D-9EB1-4618A9D3EA4F}" srcOrd="0" destOrd="0" parTransId="{20EDF73C-3D64-4F95-981E-5ACF5042993C}" sibTransId="{671CF7C8-9DAF-47CB-90E4-703E5F73DBFC}"/>
    <dgm:cxn modelId="{2C9494D1-FBAE-4EAF-9271-52A005297FDB}" type="presOf" srcId="{AFA5A029-8275-4B42-A344-5A16CBB1B878}" destId="{70FFA0EE-27A2-4CA7-8126-D6606634A6EE}" srcOrd="0" destOrd="0" presId="urn:microsoft.com/office/officeart/2005/8/layout/list1"/>
    <dgm:cxn modelId="{0A00B0E3-EC91-440E-8E05-B230825857E2}" type="presOf" srcId="{EA072DF3-D008-4A40-954E-16803227B941}" destId="{51047F3A-1A50-495C-83E0-E780AA37F59D}" srcOrd="1" destOrd="0" presId="urn:microsoft.com/office/officeart/2005/8/layout/list1"/>
    <dgm:cxn modelId="{BFE92EF2-2E1C-43A4-B870-BC5565F097C1}" type="presOf" srcId="{43CB9C75-753D-4A90-A721-378171FF2F37}" destId="{6C9396D3-1B9D-4BCD-B379-49701A7C43A8}" srcOrd="0" destOrd="0" presId="urn:microsoft.com/office/officeart/2005/8/layout/list1"/>
    <dgm:cxn modelId="{4C2BA9F9-E9BF-42CD-9406-4057359365AE}" type="presOf" srcId="{AFA5A029-8275-4B42-A344-5A16CBB1B878}" destId="{D398388B-CA9A-4D78-885B-FB1018C2EF85}" srcOrd="1" destOrd="0" presId="urn:microsoft.com/office/officeart/2005/8/layout/list1"/>
    <dgm:cxn modelId="{29ADB9FC-AAD4-47BD-A97C-19A2EBBA8F85}" srcId="{43CB9C75-753D-4A90-A721-378171FF2F37}" destId="{AE84D72B-4CBB-4874-8032-20B4968497F4}" srcOrd="0" destOrd="0" parTransId="{9D933BCB-C08E-44C7-8E23-C99F80FCFC00}" sibTransId="{4A77A8A3-3456-48F8-9617-9C4DDF463E3A}"/>
    <dgm:cxn modelId="{9171735F-1D5A-49F9-9BB3-6A206072677A}" type="presParOf" srcId="{6C9396D3-1B9D-4BCD-B379-49701A7C43A8}" destId="{24CC51FF-195B-4556-901F-BC20B49E97EB}" srcOrd="0" destOrd="0" presId="urn:microsoft.com/office/officeart/2005/8/layout/list1"/>
    <dgm:cxn modelId="{15F85411-71D9-454F-B1C3-03642DEB72D6}" type="presParOf" srcId="{24CC51FF-195B-4556-901F-BC20B49E97EB}" destId="{224CFC3E-5006-4229-8615-F2ABC3F4FA7D}" srcOrd="0" destOrd="0" presId="urn:microsoft.com/office/officeart/2005/8/layout/list1"/>
    <dgm:cxn modelId="{2C335872-9F31-47D4-A7D1-6E219F6F5CE5}" type="presParOf" srcId="{24CC51FF-195B-4556-901F-BC20B49E97EB}" destId="{29DCEB1F-AD85-4611-A984-5835D9A4A47E}" srcOrd="1" destOrd="0" presId="urn:microsoft.com/office/officeart/2005/8/layout/list1"/>
    <dgm:cxn modelId="{5ED617A5-5719-430F-B0DF-47721EB54CEE}" type="presParOf" srcId="{6C9396D3-1B9D-4BCD-B379-49701A7C43A8}" destId="{5918AD50-A303-4248-978C-DC16BA99467E}" srcOrd="1" destOrd="0" presId="urn:microsoft.com/office/officeart/2005/8/layout/list1"/>
    <dgm:cxn modelId="{31CD28C9-34E3-4F25-BA74-2993CF3C512D}" type="presParOf" srcId="{6C9396D3-1B9D-4BCD-B379-49701A7C43A8}" destId="{8D49141D-26FD-4389-85B0-74CA0562F243}" srcOrd="2" destOrd="0" presId="urn:microsoft.com/office/officeart/2005/8/layout/list1"/>
    <dgm:cxn modelId="{6AE402AE-568A-4384-9D39-D83EF9BFE412}" type="presParOf" srcId="{6C9396D3-1B9D-4BCD-B379-49701A7C43A8}" destId="{253524D2-3C1B-405B-AB7B-E9E42CF0D1B5}" srcOrd="3" destOrd="0" presId="urn:microsoft.com/office/officeart/2005/8/layout/list1"/>
    <dgm:cxn modelId="{91734446-65EB-4975-A169-DDED83E55080}" type="presParOf" srcId="{6C9396D3-1B9D-4BCD-B379-49701A7C43A8}" destId="{542D2601-8584-4EF4-B434-DDDC4D345D2E}" srcOrd="4" destOrd="0" presId="urn:microsoft.com/office/officeart/2005/8/layout/list1"/>
    <dgm:cxn modelId="{A37CF134-9B30-4971-A103-C45C06520E48}" type="presParOf" srcId="{542D2601-8584-4EF4-B434-DDDC4D345D2E}" destId="{9E678760-26F3-4694-A906-FB9383A32CB7}" srcOrd="0" destOrd="0" presId="urn:microsoft.com/office/officeart/2005/8/layout/list1"/>
    <dgm:cxn modelId="{D7579B0A-9551-4156-9418-FC1FDAE057C6}" type="presParOf" srcId="{542D2601-8584-4EF4-B434-DDDC4D345D2E}" destId="{51047F3A-1A50-495C-83E0-E780AA37F59D}" srcOrd="1" destOrd="0" presId="urn:microsoft.com/office/officeart/2005/8/layout/list1"/>
    <dgm:cxn modelId="{F7192B16-C840-4A49-B78A-261D5EB7D389}" type="presParOf" srcId="{6C9396D3-1B9D-4BCD-B379-49701A7C43A8}" destId="{350A7F6A-730E-44BA-8F69-6564B3E92D84}" srcOrd="5" destOrd="0" presId="urn:microsoft.com/office/officeart/2005/8/layout/list1"/>
    <dgm:cxn modelId="{559DCAF6-0501-473F-BE28-83F06704DC89}" type="presParOf" srcId="{6C9396D3-1B9D-4BCD-B379-49701A7C43A8}" destId="{A2F135B9-35E4-43B8-9015-AF80B8D6C2D7}" srcOrd="6" destOrd="0" presId="urn:microsoft.com/office/officeart/2005/8/layout/list1"/>
    <dgm:cxn modelId="{39099EC2-453A-467F-9FD5-0A0B28988CAF}" type="presParOf" srcId="{6C9396D3-1B9D-4BCD-B379-49701A7C43A8}" destId="{B15C6D59-8869-46CC-B0FB-5BEEE3DEC0CF}" srcOrd="7" destOrd="0" presId="urn:microsoft.com/office/officeart/2005/8/layout/list1"/>
    <dgm:cxn modelId="{FC4795D4-A5F0-4FDB-A9F1-5D1E85409408}" type="presParOf" srcId="{6C9396D3-1B9D-4BCD-B379-49701A7C43A8}" destId="{906C8AF6-5A5D-4A4A-AE23-6B93FAF6A3AB}" srcOrd="8" destOrd="0" presId="urn:microsoft.com/office/officeart/2005/8/layout/list1"/>
    <dgm:cxn modelId="{315EB741-C14B-4462-958F-D3D9460C85B4}" type="presParOf" srcId="{906C8AF6-5A5D-4A4A-AE23-6B93FAF6A3AB}" destId="{70FFA0EE-27A2-4CA7-8126-D6606634A6EE}" srcOrd="0" destOrd="0" presId="urn:microsoft.com/office/officeart/2005/8/layout/list1"/>
    <dgm:cxn modelId="{38AC7FB1-CD11-4BD3-8D3B-6403C62890C0}" type="presParOf" srcId="{906C8AF6-5A5D-4A4A-AE23-6B93FAF6A3AB}" destId="{D398388B-CA9A-4D78-885B-FB1018C2EF85}" srcOrd="1" destOrd="0" presId="urn:microsoft.com/office/officeart/2005/8/layout/list1"/>
    <dgm:cxn modelId="{32B7FB43-7EDF-4B0C-95C9-B4608BDF9BA2}" type="presParOf" srcId="{6C9396D3-1B9D-4BCD-B379-49701A7C43A8}" destId="{CD9535B6-26CB-4CE8-9F3E-006424AA26A8}" srcOrd="9" destOrd="0" presId="urn:microsoft.com/office/officeart/2005/8/layout/list1"/>
    <dgm:cxn modelId="{4B90F923-BEEA-46D6-B2D7-13F10C4BF58C}" type="presParOf" srcId="{6C9396D3-1B9D-4BCD-B379-49701A7C43A8}" destId="{0C7BA6BF-8A18-4D93-87F6-B4D2E24EE54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2125BCC-F9FE-45C7-B69C-0A7C18C478B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268E3E78-61DA-459D-BDE4-5E32BB79B583}">
      <dgm:prSet phldrT="[文本]"/>
      <dgm:spPr/>
      <dgm:t>
        <a:bodyPr/>
        <a:lstStyle/>
        <a:p>
          <a:r>
            <a:rPr lang="zh-CN" altLang="en-US" dirty="0"/>
            <a:t>批量计算模式</a:t>
          </a:r>
        </a:p>
      </dgm:t>
    </dgm:pt>
    <dgm:pt modelId="{45FB4D49-48D5-4D6C-B930-7839B287567C}" type="parTrans" cxnId="{A55DD884-CC5A-41C4-9426-2337ABA594F2}">
      <dgm:prSet/>
      <dgm:spPr/>
      <dgm:t>
        <a:bodyPr/>
        <a:lstStyle/>
        <a:p>
          <a:endParaRPr lang="zh-CN" altLang="en-US"/>
        </a:p>
      </dgm:t>
    </dgm:pt>
    <dgm:pt modelId="{10DE46F7-40BE-4E28-878B-5B1A4B0071C2}" type="sibTrans" cxnId="{A55DD884-CC5A-41C4-9426-2337ABA594F2}">
      <dgm:prSet/>
      <dgm:spPr/>
      <dgm:t>
        <a:bodyPr/>
        <a:lstStyle/>
        <a:p>
          <a:endParaRPr lang="zh-CN" altLang="en-US"/>
        </a:p>
      </dgm:t>
    </dgm:pt>
    <dgm:pt modelId="{92109B4F-D86F-4BA8-BE8F-34ADC5DDB4BD}">
      <dgm:prSet phldrT="[文本]"/>
      <dgm:spPr/>
      <dgm:t>
        <a:bodyPr/>
        <a:lstStyle/>
        <a:p>
          <a:r>
            <a:rPr lang="zh-CN" altLang="en-US" dirty="0"/>
            <a:t>流式计算模式</a:t>
          </a:r>
        </a:p>
      </dgm:t>
    </dgm:pt>
    <dgm:pt modelId="{FDDB397C-5CF7-4E78-B76A-3F6BE2E1352C}" type="parTrans" cxnId="{FA453B2B-06A9-4ED2-AAA3-554EF90B931B}">
      <dgm:prSet/>
      <dgm:spPr/>
      <dgm:t>
        <a:bodyPr/>
        <a:lstStyle/>
        <a:p>
          <a:endParaRPr lang="zh-CN" altLang="en-US"/>
        </a:p>
      </dgm:t>
    </dgm:pt>
    <dgm:pt modelId="{EF300CC1-D450-46EE-BF5D-0550AE1CAD9A}" type="sibTrans" cxnId="{FA453B2B-06A9-4ED2-AAA3-554EF90B931B}">
      <dgm:prSet/>
      <dgm:spPr/>
      <dgm:t>
        <a:bodyPr/>
        <a:lstStyle/>
        <a:p>
          <a:endParaRPr lang="zh-CN" altLang="en-US"/>
        </a:p>
      </dgm:t>
    </dgm:pt>
    <dgm:pt modelId="{3CFF4332-AB64-4052-B522-A1DF92B1ADF7}">
      <dgm:prSet phldrT="[文本]"/>
      <dgm:spPr/>
      <dgm:t>
        <a:bodyPr/>
        <a:lstStyle/>
        <a:p>
          <a:r>
            <a:rPr lang="zh-CN" altLang="en-US" dirty="0"/>
            <a:t>交互式计算模式</a:t>
          </a:r>
        </a:p>
      </dgm:t>
    </dgm:pt>
    <dgm:pt modelId="{56272D28-C367-49D7-891A-C54E883FD5C0}" type="parTrans" cxnId="{81D8B724-D0FC-4B66-9CF4-EB4B42E37ED3}">
      <dgm:prSet/>
      <dgm:spPr/>
      <dgm:t>
        <a:bodyPr/>
        <a:lstStyle/>
        <a:p>
          <a:endParaRPr lang="zh-CN" altLang="en-US"/>
        </a:p>
      </dgm:t>
    </dgm:pt>
    <dgm:pt modelId="{40C7C68F-2410-43C5-AAAC-4B149B35E305}" type="sibTrans" cxnId="{81D8B724-D0FC-4B66-9CF4-EB4B42E37ED3}">
      <dgm:prSet/>
      <dgm:spPr/>
      <dgm:t>
        <a:bodyPr/>
        <a:lstStyle/>
        <a:p>
          <a:endParaRPr lang="zh-CN" altLang="en-US"/>
        </a:p>
      </dgm:t>
    </dgm:pt>
    <dgm:pt modelId="{210783A0-C765-470E-ABFF-874967800575}">
      <dgm:prSet phldrT="[文本]"/>
      <dgm:spPr/>
      <dgm:t>
        <a:bodyPr/>
        <a:lstStyle/>
        <a:p>
          <a:r>
            <a:rPr lang="zh-CN" altLang="en-US" dirty="0"/>
            <a:t>图计算模式</a:t>
          </a:r>
        </a:p>
      </dgm:t>
    </dgm:pt>
    <dgm:pt modelId="{D2D55883-9575-49CB-B855-FD6AE9490119}" type="parTrans" cxnId="{D8011400-DD5C-4355-88A2-B0F21F89E86D}">
      <dgm:prSet/>
      <dgm:spPr/>
      <dgm:t>
        <a:bodyPr/>
        <a:lstStyle/>
        <a:p>
          <a:endParaRPr lang="zh-CN" altLang="en-US"/>
        </a:p>
      </dgm:t>
    </dgm:pt>
    <dgm:pt modelId="{69052085-7A1E-4316-94FD-4E8BAF15B036}" type="sibTrans" cxnId="{D8011400-DD5C-4355-88A2-B0F21F89E86D}">
      <dgm:prSet/>
      <dgm:spPr/>
      <dgm:t>
        <a:bodyPr/>
        <a:lstStyle/>
        <a:p>
          <a:endParaRPr lang="zh-CN" altLang="en-US"/>
        </a:p>
      </dgm:t>
    </dgm:pt>
    <dgm:pt modelId="{52FCB32D-080D-4651-8B52-7AED344E4BCD}">
      <dgm:prSet phldrT="[文本]"/>
      <dgm:spPr/>
      <dgm:t>
        <a:bodyPr/>
        <a:lstStyle/>
        <a:p>
          <a:r>
            <a:rPr lang="en-US" altLang="zh-CN" dirty="0"/>
            <a:t>MapReduce</a:t>
          </a:r>
          <a:r>
            <a:rPr lang="zh-CN" altLang="en-US" dirty="0"/>
            <a:t>计算模式</a:t>
          </a:r>
        </a:p>
      </dgm:t>
    </dgm:pt>
    <dgm:pt modelId="{7F5B1688-9BF0-4D2D-B8F7-9E2D9FD2A2A7}" type="parTrans" cxnId="{80443BEB-D6AB-4162-91E3-0ABE5699662A}">
      <dgm:prSet/>
      <dgm:spPr/>
      <dgm:t>
        <a:bodyPr/>
        <a:lstStyle/>
        <a:p>
          <a:endParaRPr lang="zh-CN" altLang="en-US"/>
        </a:p>
      </dgm:t>
    </dgm:pt>
    <dgm:pt modelId="{181E2801-036D-4AB2-8003-12FA16BA3FB2}" type="sibTrans" cxnId="{80443BEB-D6AB-4162-91E3-0ABE5699662A}">
      <dgm:prSet/>
      <dgm:spPr/>
      <dgm:t>
        <a:bodyPr/>
        <a:lstStyle/>
        <a:p>
          <a:endParaRPr lang="zh-CN" altLang="en-US"/>
        </a:p>
      </dgm:t>
    </dgm:pt>
    <dgm:pt modelId="{2CB12EAA-AFE9-43E9-A9FB-9374247ED9FD}">
      <dgm:prSet phldrT="[文本]"/>
      <dgm:spPr/>
      <dgm:t>
        <a:bodyPr/>
        <a:lstStyle/>
        <a:p>
          <a:r>
            <a:rPr lang="en-US" altLang="zh-CN" dirty="0"/>
            <a:t>DAG</a:t>
          </a:r>
          <a:r>
            <a:rPr lang="zh-CN" altLang="en-US" dirty="0"/>
            <a:t>计算模式</a:t>
          </a:r>
        </a:p>
      </dgm:t>
    </dgm:pt>
    <dgm:pt modelId="{B02969BF-E935-4594-AB70-27CCB1819D84}" type="parTrans" cxnId="{DE15D937-C815-4044-A9BC-E14E7A62F57C}">
      <dgm:prSet/>
      <dgm:spPr/>
      <dgm:t>
        <a:bodyPr/>
        <a:lstStyle/>
        <a:p>
          <a:endParaRPr lang="zh-CN" altLang="en-US"/>
        </a:p>
      </dgm:t>
    </dgm:pt>
    <dgm:pt modelId="{B8170806-4954-4DBE-B4EE-410B89789462}" type="sibTrans" cxnId="{DE15D937-C815-4044-A9BC-E14E7A62F57C}">
      <dgm:prSet/>
      <dgm:spPr/>
      <dgm:t>
        <a:bodyPr/>
        <a:lstStyle/>
        <a:p>
          <a:endParaRPr lang="zh-CN" altLang="en-US"/>
        </a:p>
      </dgm:t>
    </dgm:pt>
    <dgm:pt modelId="{BD832398-276C-4B36-8374-6018C9BFBBBB}">
      <dgm:prSet phldrT="[文本]"/>
      <dgm:spPr/>
      <dgm:t>
        <a:bodyPr/>
        <a:lstStyle/>
        <a:p>
          <a:r>
            <a:rPr lang="zh-CN" altLang="en-US" dirty="0"/>
            <a:t>连续查询处理模式</a:t>
          </a:r>
        </a:p>
      </dgm:t>
    </dgm:pt>
    <dgm:pt modelId="{D9BE1A3C-7E65-42FE-900D-5C074429B58F}" type="parTrans" cxnId="{62391E27-CDAA-4CB8-8CB7-F9069BA58877}">
      <dgm:prSet/>
      <dgm:spPr/>
      <dgm:t>
        <a:bodyPr/>
        <a:lstStyle/>
        <a:p>
          <a:endParaRPr lang="zh-CN" altLang="en-US"/>
        </a:p>
      </dgm:t>
    </dgm:pt>
    <dgm:pt modelId="{C645FCBA-15CB-49C7-8EAE-05F7867A698F}" type="sibTrans" cxnId="{62391E27-CDAA-4CB8-8CB7-F9069BA58877}">
      <dgm:prSet/>
      <dgm:spPr/>
      <dgm:t>
        <a:bodyPr/>
        <a:lstStyle/>
        <a:p>
          <a:endParaRPr lang="zh-CN" altLang="en-US"/>
        </a:p>
      </dgm:t>
    </dgm:pt>
    <dgm:pt modelId="{6A3EFC47-EED3-4BC0-87F9-08291217C229}">
      <dgm:prSet phldrT="[文本]"/>
      <dgm:spPr/>
      <dgm:t>
        <a:bodyPr/>
        <a:lstStyle/>
        <a:p>
          <a:r>
            <a:rPr lang="zh-CN" altLang="en-US" dirty="0"/>
            <a:t>可扩展数据流模式</a:t>
          </a:r>
        </a:p>
      </dgm:t>
    </dgm:pt>
    <dgm:pt modelId="{EEA7AC2B-FDF2-4855-9FC2-8F60E571FB19}" type="parTrans" cxnId="{75E5CCE6-37D4-433D-9E04-4450F0770F8B}">
      <dgm:prSet/>
      <dgm:spPr/>
      <dgm:t>
        <a:bodyPr/>
        <a:lstStyle/>
        <a:p>
          <a:endParaRPr lang="zh-CN" altLang="en-US"/>
        </a:p>
      </dgm:t>
    </dgm:pt>
    <dgm:pt modelId="{76CB60F2-31C5-4F33-A6C3-A61D1F3FD2D3}" type="sibTrans" cxnId="{75E5CCE6-37D4-433D-9E04-4450F0770F8B}">
      <dgm:prSet/>
      <dgm:spPr/>
      <dgm:t>
        <a:bodyPr/>
        <a:lstStyle/>
        <a:p>
          <a:endParaRPr lang="zh-CN" altLang="en-US"/>
        </a:p>
      </dgm:t>
    </dgm:pt>
    <dgm:pt modelId="{F3A9C466-5C1A-413C-9307-96129DE67135}">
      <dgm:prSet phldrT="[文本]"/>
      <dgm:spPr/>
      <dgm:t>
        <a:bodyPr/>
        <a:lstStyle/>
        <a:p>
          <a:r>
            <a:rPr lang="en-US" altLang="zh-CN" dirty="0"/>
            <a:t>SQL on Hadoop</a:t>
          </a:r>
          <a:endParaRPr lang="zh-CN" altLang="en-US" dirty="0"/>
        </a:p>
      </dgm:t>
    </dgm:pt>
    <dgm:pt modelId="{9354079F-3CFF-4951-9F9A-6216AA8DD85F}" type="parTrans" cxnId="{35182287-4FDB-46C7-A0DE-90EB93A19310}">
      <dgm:prSet/>
      <dgm:spPr/>
      <dgm:t>
        <a:bodyPr/>
        <a:lstStyle/>
        <a:p>
          <a:endParaRPr lang="zh-CN" altLang="en-US"/>
        </a:p>
      </dgm:t>
    </dgm:pt>
    <dgm:pt modelId="{20B7098D-11F6-4DBB-9048-C4B1D3039120}" type="sibTrans" cxnId="{35182287-4FDB-46C7-A0DE-90EB93A19310}">
      <dgm:prSet/>
      <dgm:spPr/>
      <dgm:t>
        <a:bodyPr/>
        <a:lstStyle/>
        <a:p>
          <a:endParaRPr lang="zh-CN" altLang="en-US"/>
        </a:p>
      </dgm:t>
    </dgm:pt>
    <dgm:pt modelId="{61586246-7297-49BF-B3A2-45F434B9D9D6}" type="pres">
      <dgm:prSet presAssocID="{82125BCC-F9FE-45C7-B69C-0A7C18C478B0}" presName="diagram" presStyleCnt="0">
        <dgm:presLayoutVars>
          <dgm:dir/>
          <dgm:resizeHandles val="exact"/>
        </dgm:presLayoutVars>
      </dgm:prSet>
      <dgm:spPr/>
    </dgm:pt>
    <dgm:pt modelId="{4D711DB5-EDA6-41AE-B37A-7D603BD7C2D0}" type="pres">
      <dgm:prSet presAssocID="{268E3E78-61DA-459D-BDE4-5E32BB79B583}" presName="node" presStyleLbl="node1" presStyleIdx="0" presStyleCnt="4">
        <dgm:presLayoutVars>
          <dgm:bulletEnabled val="1"/>
        </dgm:presLayoutVars>
      </dgm:prSet>
      <dgm:spPr/>
    </dgm:pt>
    <dgm:pt modelId="{B4C95C75-64E7-422D-8850-D13E7A61E1FD}" type="pres">
      <dgm:prSet presAssocID="{10DE46F7-40BE-4E28-878B-5B1A4B0071C2}" presName="sibTrans" presStyleCnt="0"/>
      <dgm:spPr/>
    </dgm:pt>
    <dgm:pt modelId="{35BD4065-E032-4783-99B9-0D853A78890B}" type="pres">
      <dgm:prSet presAssocID="{92109B4F-D86F-4BA8-BE8F-34ADC5DDB4BD}" presName="node" presStyleLbl="node1" presStyleIdx="1" presStyleCnt="4">
        <dgm:presLayoutVars>
          <dgm:bulletEnabled val="1"/>
        </dgm:presLayoutVars>
      </dgm:prSet>
      <dgm:spPr/>
    </dgm:pt>
    <dgm:pt modelId="{CAC26190-D2EC-4ABA-9E34-F5865CC3AFC9}" type="pres">
      <dgm:prSet presAssocID="{EF300CC1-D450-46EE-BF5D-0550AE1CAD9A}" presName="sibTrans" presStyleCnt="0"/>
      <dgm:spPr/>
    </dgm:pt>
    <dgm:pt modelId="{80DF9DC6-0A13-4495-9C5F-6179B5C57E68}" type="pres">
      <dgm:prSet presAssocID="{3CFF4332-AB64-4052-B522-A1DF92B1ADF7}" presName="node" presStyleLbl="node1" presStyleIdx="2" presStyleCnt="4">
        <dgm:presLayoutVars>
          <dgm:bulletEnabled val="1"/>
        </dgm:presLayoutVars>
      </dgm:prSet>
      <dgm:spPr/>
    </dgm:pt>
    <dgm:pt modelId="{5423A2BE-1986-4FBD-BBF5-9888760872DF}" type="pres">
      <dgm:prSet presAssocID="{40C7C68F-2410-43C5-AAAC-4B149B35E305}" presName="sibTrans" presStyleCnt="0"/>
      <dgm:spPr/>
    </dgm:pt>
    <dgm:pt modelId="{BBD1820D-8655-41D6-895A-0CAAF63ED300}" type="pres">
      <dgm:prSet presAssocID="{210783A0-C765-470E-ABFF-874967800575}" presName="node" presStyleLbl="node1" presStyleIdx="3" presStyleCnt="4">
        <dgm:presLayoutVars>
          <dgm:bulletEnabled val="1"/>
        </dgm:presLayoutVars>
      </dgm:prSet>
      <dgm:spPr/>
    </dgm:pt>
  </dgm:ptLst>
  <dgm:cxnLst>
    <dgm:cxn modelId="{D8011400-DD5C-4355-88A2-B0F21F89E86D}" srcId="{82125BCC-F9FE-45C7-B69C-0A7C18C478B0}" destId="{210783A0-C765-470E-ABFF-874967800575}" srcOrd="3" destOrd="0" parTransId="{D2D55883-9575-49CB-B855-FD6AE9490119}" sibTransId="{69052085-7A1E-4316-94FD-4E8BAF15B036}"/>
    <dgm:cxn modelId="{C574820D-9834-4FDE-99A0-98950F9DA27B}" type="presOf" srcId="{52FCB32D-080D-4651-8B52-7AED344E4BCD}" destId="{4D711DB5-EDA6-41AE-B37A-7D603BD7C2D0}" srcOrd="0" destOrd="1" presId="urn:microsoft.com/office/officeart/2005/8/layout/default"/>
    <dgm:cxn modelId="{1D702515-10E5-40B2-A607-96B422E05AAD}" type="presOf" srcId="{268E3E78-61DA-459D-BDE4-5E32BB79B583}" destId="{4D711DB5-EDA6-41AE-B37A-7D603BD7C2D0}" srcOrd="0" destOrd="0" presId="urn:microsoft.com/office/officeart/2005/8/layout/default"/>
    <dgm:cxn modelId="{9E46D322-D37E-4BEB-820B-FBF1F72EE9A0}" type="presOf" srcId="{F3A9C466-5C1A-413C-9307-96129DE67135}" destId="{80DF9DC6-0A13-4495-9C5F-6179B5C57E68}" srcOrd="0" destOrd="1" presId="urn:microsoft.com/office/officeart/2005/8/layout/default"/>
    <dgm:cxn modelId="{608F5723-C895-44B2-82E6-54E03BA86193}" type="presOf" srcId="{210783A0-C765-470E-ABFF-874967800575}" destId="{BBD1820D-8655-41D6-895A-0CAAF63ED300}" srcOrd="0" destOrd="0" presId="urn:microsoft.com/office/officeart/2005/8/layout/default"/>
    <dgm:cxn modelId="{81D8B724-D0FC-4B66-9CF4-EB4B42E37ED3}" srcId="{82125BCC-F9FE-45C7-B69C-0A7C18C478B0}" destId="{3CFF4332-AB64-4052-B522-A1DF92B1ADF7}" srcOrd="2" destOrd="0" parTransId="{56272D28-C367-49D7-891A-C54E883FD5C0}" sibTransId="{40C7C68F-2410-43C5-AAAC-4B149B35E305}"/>
    <dgm:cxn modelId="{62391E27-CDAA-4CB8-8CB7-F9069BA58877}" srcId="{92109B4F-D86F-4BA8-BE8F-34ADC5DDB4BD}" destId="{BD832398-276C-4B36-8374-6018C9BFBBBB}" srcOrd="0" destOrd="0" parTransId="{D9BE1A3C-7E65-42FE-900D-5C074429B58F}" sibTransId="{C645FCBA-15CB-49C7-8EAE-05F7867A698F}"/>
    <dgm:cxn modelId="{ACCF0A29-FC57-47A0-885F-FAF7F356945B}" type="presOf" srcId="{6A3EFC47-EED3-4BC0-87F9-08291217C229}" destId="{35BD4065-E032-4783-99B9-0D853A78890B}" srcOrd="0" destOrd="2" presId="urn:microsoft.com/office/officeart/2005/8/layout/default"/>
    <dgm:cxn modelId="{FA453B2B-06A9-4ED2-AAA3-554EF90B931B}" srcId="{82125BCC-F9FE-45C7-B69C-0A7C18C478B0}" destId="{92109B4F-D86F-4BA8-BE8F-34ADC5DDB4BD}" srcOrd="1" destOrd="0" parTransId="{FDDB397C-5CF7-4E78-B76A-3F6BE2E1352C}" sibTransId="{EF300CC1-D450-46EE-BF5D-0550AE1CAD9A}"/>
    <dgm:cxn modelId="{818C6930-C2FB-4D25-8B8F-38D65046BD7C}" type="presOf" srcId="{82125BCC-F9FE-45C7-B69C-0A7C18C478B0}" destId="{61586246-7297-49BF-B3A2-45F434B9D9D6}" srcOrd="0" destOrd="0" presId="urn:microsoft.com/office/officeart/2005/8/layout/default"/>
    <dgm:cxn modelId="{DE15D937-C815-4044-A9BC-E14E7A62F57C}" srcId="{268E3E78-61DA-459D-BDE4-5E32BB79B583}" destId="{2CB12EAA-AFE9-43E9-A9FB-9374247ED9FD}" srcOrd="1" destOrd="0" parTransId="{B02969BF-E935-4594-AB70-27CCB1819D84}" sibTransId="{B8170806-4954-4DBE-B4EE-410B89789462}"/>
    <dgm:cxn modelId="{63DBE659-5584-4BB4-B1C9-C1D790E5567B}" type="presOf" srcId="{BD832398-276C-4B36-8374-6018C9BFBBBB}" destId="{35BD4065-E032-4783-99B9-0D853A78890B}" srcOrd="0" destOrd="1" presId="urn:microsoft.com/office/officeart/2005/8/layout/default"/>
    <dgm:cxn modelId="{A55DD884-CC5A-41C4-9426-2337ABA594F2}" srcId="{82125BCC-F9FE-45C7-B69C-0A7C18C478B0}" destId="{268E3E78-61DA-459D-BDE4-5E32BB79B583}" srcOrd="0" destOrd="0" parTransId="{45FB4D49-48D5-4D6C-B930-7839B287567C}" sibTransId="{10DE46F7-40BE-4E28-878B-5B1A4B0071C2}"/>
    <dgm:cxn modelId="{35182287-4FDB-46C7-A0DE-90EB93A19310}" srcId="{3CFF4332-AB64-4052-B522-A1DF92B1ADF7}" destId="{F3A9C466-5C1A-413C-9307-96129DE67135}" srcOrd="0" destOrd="0" parTransId="{9354079F-3CFF-4951-9F9A-6216AA8DD85F}" sibTransId="{20B7098D-11F6-4DBB-9048-C4B1D3039120}"/>
    <dgm:cxn modelId="{8A7C439B-A877-4CA7-88B1-6E7BA72D4F14}" type="presOf" srcId="{2CB12EAA-AFE9-43E9-A9FB-9374247ED9FD}" destId="{4D711DB5-EDA6-41AE-B37A-7D603BD7C2D0}" srcOrd="0" destOrd="2" presId="urn:microsoft.com/office/officeart/2005/8/layout/default"/>
    <dgm:cxn modelId="{106031C3-2436-40A7-8B28-37188CE45D1B}" type="presOf" srcId="{92109B4F-D86F-4BA8-BE8F-34ADC5DDB4BD}" destId="{35BD4065-E032-4783-99B9-0D853A78890B}" srcOrd="0" destOrd="0" presId="urn:microsoft.com/office/officeart/2005/8/layout/default"/>
    <dgm:cxn modelId="{32D1E4D1-0EE5-49FD-B531-7A54736C6602}" type="presOf" srcId="{3CFF4332-AB64-4052-B522-A1DF92B1ADF7}" destId="{80DF9DC6-0A13-4495-9C5F-6179B5C57E68}" srcOrd="0" destOrd="0" presId="urn:microsoft.com/office/officeart/2005/8/layout/default"/>
    <dgm:cxn modelId="{75E5CCE6-37D4-433D-9E04-4450F0770F8B}" srcId="{92109B4F-D86F-4BA8-BE8F-34ADC5DDB4BD}" destId="{6A3EFC47-EED3-4BC0-87F9-08291217C229}" srcOrd="1" destOrd="0" parTransId="{EEA7AC2B-FDF2-4855-9FC2-8F60E571FB19}" sibTransId="{76CB60F2-31C5-4F33-A6C3-A61D1F3FD2D3}"/>
    <dgm:cxn modelId="{80443BEB-D6AB-4162-91E3-0ABE5699662A}" srcId="{268E3E78-61DA-459D-BDE4-5E32BB79B583}" destId="{52FCB32D-080D-4651-8B52-7AED344E4BCD}" srcOrd="0" destOrd="0" parTransId="{7F5B1688-9BF0-4D2D-B8F7-9E2D9FD2A2A7}" sibTransId="{181E2801-036D-4AB2-8003-12FA16BA3FB2}"/>
    <dgm:cxn modelId="{C145F6E9-F335-4990-8FE4-2294D52C68A0}" type="presParOf" srcId="{61586246-7297-49BF-B3A2-45F434B9D9D6}" destId="{4D711DB5-EDA6-41AE-B37A-7D603BD7C2D0}" srcOrd="0" destOrd="0" presId="urn:microsoft.com/office/officeart/2005/8/layout/default"/>
    <dgm:cxn modelId="{3A236B1E-43E5-4B18-9CE2-AF0087C9748B}" type="presParOf" srcId="{61586246-7297-49BF-B3A2-45F434B9D9D6}" destId="{B4C95C75-64E7-422D-8850-D13E7A61E1FD}" srcOrd="1" destOrd="0" presId="urn:microsoft.com/office/officeart/2005/8/layout/default"/>
    <dgm:cxn modelId="{1EDBC1F0-47F9-4403-8F22-AB799BE120F8}" type="presParOf" srcId="{61586246-7297-49BF-B3A2-45F434B9D9D6}" destId="{35BD4065-E032-4783-99B9-0D853A78890B}" srcOrd="2" destOrd="0" presId="urn:microsoft.com/office/officeart/2005/8/layout/default"/>
    <dgm:cxn modelId="{BAFD3E0C-FABD-4BE9-BB82-17F2DF94C8EB}" type="presParOf" srcId="{61586246-7297-49BF-B3A2-45F434B9D9D6}" destId="{CAC26190-D2EC-4ABA-9E34-F5865CC3AFC9}" srcOrd="3" destOrd="0" presId="urn:microsoft.com/office/officeart/2005/8/layout/default"/>
    <dgm:cxn modelId="{29D242B1-8A3B-43F2-A1A2-0A6D6EC966C4}" type="presParOf" srcId="{61586246-7297-49BF-B3A2-45F434B9D9D6}" destId="{80DF9DC6-0A13-4495-9C5F-6179B5C57E68}" srcOrd="4" destOrd="0" presId="urn:microsoft.com/office/officeart/2005/8/layout/default"/>
    <dgm:cxn modelId="{71CC4E52-0537-4ED5-92C4-DABFB8B493A8}" type="presParOf" srcId="{61586246-7297-49BF-B3A2-45F434B9D9D6}" destId="{5423A2BE-1986-4FBD-BBF5-9888760872DF}" srcOrd="5" destOrd="0" presId="urn:microsoft.com/office/officeart/2005/8/layout/default"/>
    <dgm:cxn modelId="{45BC4D28-361E-45C8-A9E6-4848ED6B1FB8}" type="presParOf" srcId="{61586246-7297-49BF-B3A2-45F434B9D9D6}" destId="{BBD1820D-8655-41D6-895A-0CAAF63ED30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F2D1D1F-720A-498A-9851-FD6FED87F739}"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zh-CN" altLang="en-US"/>
        </a:p>
      </dgm:t>
    </dgm:pt>
    <dgm:pt modelId="{EC43466F-E333-4D03-93CB-8824B60B7BDF}">
      <dgm:prSet phldrT="[文本]"/>
      <dgm:spPr/>
      <dgm:t>
        <a:bodyPr/>
        <a:lstStyle/>
        <a:p>
          <a:pPr algn="ctr"/>
          <a:r>
            <a:rPr lang="zh-CN" altLang="en-US" dirty="0"/>
            <a:t>推测或解释数据并确定如何使用数据</a:t>
          </a:r>
        </a:p>
      </dgm:t>
    </dgm:pt>
    <dgm:pt modelId="{82A77ED3-D4FE-4EAA-9BAD-C083EEA6E3AA}" type="parTrans" cxnId="{CF03C3E1-72F2-49AC-AFE3-466B4757E622}">
      <dgm:prSet/>
      <dgm:spPr/>
      <dgm:t>
        <a:bodyPr/>
        <a:lstStyle/>
        <a:p>
          <a:pPr algn="ctr"/>
          <a:endParaRPr lang="zh-CN" altLang="en-US"/>
        </a:p>
      </dgm:t>
    </dgm:pt>
    <dgm:pt modelId="{1536EE6D-750B-4571-9C0E-BFB44E920157}" type="sibTrans" cxnId="{CF03C3E1-72F2-49AC-AFE3-466B4757E622}">
      <dgm:prSet/>
      <dgm:spPr/>
      <dgm:t>
        <a:bodyPr/>
        <a:lstStyle/>
        <a:p>
          <a:pPr algn="ctr"/>
          <a:endParaRPr lang="zh-CN" altLang="en-US"/>
        </a:p>
      </dgm:t>
    </dgm:pt>
    <dgm:pt modelId="{4D715436-BEF7-4372-A87B-87448C760020}">
      <dgm:prSet phldrT="[文本]"/>
      <dgm:spPr/>
      <dgm:t>
        <a:bodyPr/>
        <a:lstStyle/>
        <a:p>
          <a:pPr algn="ctr"/>
          <a:r>
            <a:rPr lang="zh-CN" altLang="en-US" dirty="0"/>
            <a:t>检查数据是否合法</a:t>
          </a:r>
        </a:p>
      </dgm:t>
    </dgm:pt>
    <dgm:pt modelId="{7C395606-C395-4EE5-869B-E77FE4BC1D19}" type="parTrans" cxnId="{8F2484CB-F200-4BF4-8F13-D2D80C37090D}">
      <dgm:prSet/>
      <dgm:spPr/>
      <dgm:t>
        <a:bodyPr/>
        <a:lstStyle/>
        <a:p>
          <a:pPr algn="ctr"/>
          <a:endParaRPr lang="zh-CN" altLang="en-US"/>
        </a:p>
      </dgm:t>
    </dgm:pt>
    <dgm:pt modelId="{D787C95E-0F72-467C-AED8-21E35D564AD5}" type="sibTrans" cxnId="{8F2484CB-F200-4BF4-8F13-D2D80C37090D}">
      <dgm:prSet/>
      <dgm:spPr/>
      <dgm:t>
        <a:bodyPr/>
        <a:lstStyle/>
        <a:p>
          <a:pPr algn="ctr"/>
          <a:endParaRPr lang="zh-CN" altLang="en-US"/>
        </a:p>
      </dgm:t>
    </dgm:pt>
    <dgm:pt modelId="{1D8EC195-95D7-4DF4-AFB5-E5D1FC0790D2}">
      <dgm:prSet phldrT="[文本]"/>
      <dgm:spPr/>
      <dgm:t>
        <a:bodyPr/>
        <a:lstStyle/>
        <a:p>
          <a:pPr algn="ctr"/>
          <a:r>
            <a:rPr lang="zh-CN" altLang="en-US" dirty="0"/>
            <a:t>给决策制定合理建议</a:t>
          </a:r>
        </a:p>
      </dgm:t>
    </dgm:pt>
    <dgm:pt modelId="{CAE1D092-F115-4472-8AE5-DF9FB4E9E924}" type="parTrans" cxnId="{3F07EA53-0CA2-4B73-A132-ABC45949C007}">
      <dgm:prSet/>
      <dgm:spPr/>
      <dgm:t>
        <a:bodyPr/>
        <a:lstStyle/>
        <a:p>
          <a:pPr algn="ctr"/>
          <a:endParaRPr lang="zh-CN" altLang="en-US"/>
        </a:p>
      </dgm:t>
    </dgm:pt>
    <dgm:pt modelId="{C004A74E-048D-4985-9815-6B8CF4C23378}" type="sibTrans" cxnId="{3F07EA53-0CA2-4B73-A132-ABC45949C007}">
      <dgm:prSet/>
      <dgm:spPr/>
      <dgm:t>
        <a:bodyPr/>
        <a:lstStyle/>
        <a:p>
          <a:pPr algn="ctr"/>
          <a:endParaRPr lang="zh-CN" altLang="en-US"/>
        </a:p>
      </dgm:t>
    </dgm:pt>
    <dgm:pt modelId="{3A0AB2A8-3F4A-4B90-B73E-D76D21C3F46D}">
      <dgm:prSet phldrT="[文本]"/>
      <dgm:spPr/>
      <dgm:t>
        <a:bodyPr/>
        <a:lstStyle/>
        <a:p>
          <a:pPr algn="ctr"/>
          <a:r>
            <a:rPr lang="zh-CN" altLang="en-US" dirty="0"/>
            <a:t>诊断或推断错误原因</a:t>
          </a:r>
        </a:p>
      </dgm:t>
    </dgm:pt>
    <dgm:pt modelId="{306C2A17-7356-45BB-91E2-5E4C773FBF91}" type="parTrans" cxnId="{39433FBF-7B19-4BEF-91CB-4CF5E307FB4A}">
      <dgm:prSet/>
      <dgm:spPr/>
      <dgm:t>
        <a:bodyPr/>
        <a:lstStyle/>
        <a:p>
          <a:pPr algn="ctr"/>
          <a:endParaRPr lang="zh-CN" altLang="en-US"/>
        </a:p>
      </dgm:t>
    </dgm:pt>
    <dgm:pt modelId="{C316A3AE-C455-408E-9057-909647EA2F10}" type="sibTrans" cxnId="{39433FBF-7B19-4BEF-91CB-4CF5E307FB4A}">
      <dgm:prSet/>
      <dgm:spPr/>
      <dgm:t>
        <a:bodyPr/>
        <a:lstStyle/>
        <a:p>
          <a:pPr algn="ctr"/>
          <a:endParaRPr lang="zh-CN" altLang="en-US"/>
        </a:p>
      </dgm:t>
    </dgm:pt>
    <dgm:pt modelId="{6790638B-BA6E-4157-B748-BE6DF00A6833}">
      <dgm:prSet phldrT="[文本]"/>
      <dgm:spPr/>
      <dgm:t>
        <a:bodyPr/>
        <a:lstStyle/>
        <a:p>
          <a:pPr algn="ctr"/>
          <a:r>
            <a:rPr lang="zh-CN" altLang="en-US" dirty="0"/>
            <a:t>预测未来将要发生的事情</a:t>
          </a:r>
        </a:p>
      </dgm:t>
    </dgm:pt>
    <dgm:pt modelId="{6E832043-E94C-47C9-9F3F-A6BE6202B254}" type="parTrans" cxnId="{97867A38-2C26-4B3B-96E2-C38BD98D6A9A}">
      <dgm:prSet/>
      <dgm:spPr/>
      <dgm:t>
        <a:bodyPr/>
        <a:lstStyle/>
        <a:p>
          <a:pPr algn="ctr"/>
          <a:endParaRPr lang="zh-CN" altLang="en-US"/>
        </a:p>
      </dgm:t>
    </dgm:pt>
    <dgm:pt modelId="{483781DE-B28E-4670-84C1-706F815BEBD7}" type="sibTrans" cxnId="{97867A38-2C26-4B3B-96E2-C38BD98D6A9A}">
      <dgm:prSet/>
      <dgm:spPr/>
      <dgm:t>
        <a:bodyPr/>
        <a:lstStyle/>
        <a:p>
          <a:pPr algn="ctr"/>
          <a:endParaRPr lang="zh-CN" altLang="en-US"/>
        </a:p>
      </dgm:t>
    </dgm:pt>
    <dgm:pt modelId="{2A966466-365E-404C-9B5A-F3CBD0374349}" type="pres">
      <dgm:prSet presAssocID="{4F2D1D1F-720A-498A-9851-FD6FED87F739}" presName="linear" presStyleCnt="0">
        <dgm:presLayoutVars>
          <dgm:animLvl val="lvl"/>
          <dgm:resizeHandles val="exact"/>
        </dgm:presLayoutVars>
      </dgm:prSet>
      <dgm:spPr/>
    </dgm:pt>
    <dgm:pt modelId="{D593AD6F-0456-480B-A94E-EE662647C10A}" type="pres">
      <dgm:prSet presAssocID="{EC43466F-E333-4D03-93CB-8824B60B7BDF}" presName="parentText" presStyleLbl="node1" presStyleIdx="0" presStyleCnt="5">
        <dgm:presLayoutVars>
          <dgm:chMax val="0"/>
          <dgm:bulletEnabled val="1"/>
        </dgm:presLayoutVars>
      </dgm:prSet>
      <dgm:spPr/>
    </dgm:pt>
    <dgm:pt modelId="{A9F39130-4852-4152-92D6-EB11EAA959E6}" type="pres">
      <dgm:prSet presAssocID="{1536EE6D-750B-4571-9C0E-BFB44E920157}" presName="spacer" presStyleCnt="0"/>
      <dgm:spPr/>
    </dgm:pt>
    <dgm:pt modelId="{7F8DC704-1A7C-459C-BBFF-2D00E6B908BF}" type="pres">
      <dgm:prSet presAssocID="{4D715436-BEF7-4372-A87B-87448C760020}" presName="parentText" presStyleLbl="node1" presStyleIdx="1" presStyleCnt="5">
        <dgm:presLayoutVars>
          <dgm:chMax val="0"/>
          <dgm:bulletEnabled val="1"/>
        </dgm:presLayoutVars>
      </dgm:prSet>
      <dgm:spPr/>
    </dgm:pt>
    <dgm:pt modelId="{B92F8941-8C2C-4411-B743-15C7FE48C50C}" type="pres">
      <dgm:prSet presAssocID="{D787C95E-0F72-467C-AED8-21E35D564AD5}" presName="spacer" presStyleCnt="0"/>
      <dgm:spPr/>
    </dgm:pt>
    <dgm:pt modelId="{EF8D66DB-EAFC-4E67-A075-274FBB0D7067}" type="pres">
      <dgm:prSet presAssocID="{1D8EC195-95D7-4DF4-AFB5-E5D1FC0790D2}" presName="parentText" presStyleLbl="node1" presStyleIdx="2" presStyleCnt="5">
        <dgm:presLayoutVars>
          <dgm:chMax val="0"/>
          <dgm:bulletEnabled val="1"/>
        </dgm:presLayoutVars>
      </dgm:prSet>
      <dgm:spPr/>
    </dgm:pt>
    <dgm:pt modelId="{1D845A2F-CA17-4E50-AEAC-B75820282318}" type="pres">
      <dgm:prSet presAssocID="{C004A74E-048D-4985-9815-6B8CF4C23378}" presName="spacer" presStyleCnt="0"/>
      <dgm:spPr/>
    </dgm:pt>
    <dgm:pt modelId="{F30352E2-3390-44F2-A43B-95B72B348D4D}" type="pres">
      <dgm:prSet presAssocID="{3A0AB2A8-3F4A-4B90-B73E-D76D21C3F46D}" presName="parentText" presStyleLbl="node1" presStyleIdx="3" presStyleCnt="5">
        <dgm:presLayoutVars>
          <dgm:chMax val="0"/>
          <dgm:bulletEnabled val="1"/>
        </dgm:presLayoutVars>
      </dgm:prSet>
      <dgm:spPr/>
    </dgm:pt>
    <dgm:pt modelId="{0BE3EFD0-4EED-4F37-8869-89FBD3DD6804}" type="pres">
      <dgm:prSet presAssocID="{C316A3AE-C455-408E-9057-909647EA2F10}" presName="spacer" presStyleCnt="0"/>
      <dgm:spPr/>
    </dgm:pt>
    <dgm:pt modelId="{E7C7F837-8318-4354-843A-768B00FCA6B9}" type="pres">
      <dgm:prSet presAssocID="{6790638B-BA6E-4157-B748-BE6DF00A6833}" presName="parentText" presStyleLbl="node1" presStyleIdx="4" presStyleCnt="5">
        <dgm:presLayoutVars>
          <dgm:chMax val="0"/>
          <dgm:bulletEnabled val="1"/>
        </dgm:presLayoutVars>
      </dgm:prSet>
      <dgm:spPr/>
    </dgm:pt>
  </dgm:ptLst>
  <dgm:cxnLst>
    <dgm:cxn modelId="{D7749306-6035-4432-A5B0-A24D417C38A8}" type="presOf" srcId="{1D8EC195-95D7-4DF4-AFB5-E5D1FC0790D2}" destId="{EF8D66DB-EAFC-4E67-A075-274FBB0D7067}" srcOrd="0" destOrd="0" presId="urn:microsoft.com/office/officeart/2005/8/layout/vList2"/>
    <dgm:cxn modelId="{97867A38-2C26-4B3B-96E2-C38BD98D6A9A}" srcId="{4F2D1D1F-720A-498A-9851-FD6FED87F739}" destId="{6790638B-BA6E-4157-B748-BE6DF00A6833}" srcOrd="4" destOrd="0" parTransId="{6E832043-E94C-47C9-9F3F-A6BE6202B254}" sibTransId="{483781DE-B28E-4670-84C1-706F815BEBD7}"/>
    <dgm:cxn modelId="{E3515A4A-BD27-4A62-9128-549C9C512271}" type="presOf" srcId="{EC43466F-E333-4D03-93CB-8824B60B7BDF}" destId="{D593AD6F-0456-480B-A94E-EE662647C10A}" srcOrd="0" destOrd="0" presId="urn:microsoft.com/office/officeart/2005/8/layout/vList2"/>
    <dgm:cxn modelId="{B56C334B-2CF8-4A66-815E-5DBBA4CC35E4}" type="presOf" srcId="{4F2D1D1F-720A-498A-9851-FD6FED87F739}" destId="{2A966466-365E-404C-9B5A-F3CBD0374349}" srcOrd="0" destOrd="0" presId="urn:microsoft.com/office/officeart/2005/8/layout/vList2"/>
    <dgm:cxn modelId="{3F07EA53-0CA2-4B73-A132-ABC45949C007}" srcId="{4F2D1D1F-720A-498A-9851-FD6FED87F739}" destId="{1D8EC195-95D7-4DF4-AFB5-E5D1FC0790D2}" srcOrd="2" destOrd="0" parTransId="{CAE1D092-F115-4472-8AE5-DF9FB4E9E924}" sibTransId="{C004A74E-048D-4985-9815-6B8CF4C23378}"/>
    <dgm:cxn modelId="{39433FBF-7B19-4BEF-91CB-4CF5E307FB4A}" srcId="{4F2D1D1F-720A-498A-9851-FD6FED87F739}" destId="{3A0AB2A8-3F4A-4B90-B73E-D76D21C3F46D}" srcOrd="3" destOrd="0" parTransId="{306C2A17-7356-45BB-91E2-5E4C773FBF91}" sibTransId="{C316A3AE-C455-408E-9057-909647EA2F10}"/>
    <dgm:cxn modelId="{8F2484CB-F200-4BF4-8F13-D2D80C37090D}" srcId="{4F2D1D1F-720A-498A-9851-FD6FED87F739}" destId="{4D715436-BEF7-4372-A87B-87448C760020}" srcOrd="1" destOrd="0" parTransId="{7C395606-C395-4EE5-869B-E77FE4BC1D19}" sibTransId="{D787C95E-0F72-467C-AED8-21E35D564AD5}"/>
    <dgm:cxn modelId="{8A787CD4-9450-45BA-89B8-7520CE8F4F20}" type="presOf" srcId="{4D715436-BEF7-4372-A87B-87448C760020}" destId="{7F8DC704-1A7C-459C-BBFF-2D00E6B908BF}" srcOrd="0" destOrd="0" presId="urn:microsoft.com/office/officeart/2005/8/layout/vList2"/>
    <dgm:cxn modelId="{CF03C3E1-72F2-49AC-AFE3-466B4757E622}" srcId="{4F2D1D1F-720A-498A-9851-FD6FED87F739}" destId="{EC43466F-E333-4D03-93CB-8824B60B7BDF}" srcOrd="0" destOrd="0" parTransId="{82A77ED3-D4FE-4EAA-9BAD-C083EEA6E3AA}" sibTransId="{1536EE6D-750B-4571-9C0E-BFB44E920157}"/>
    <dgm:cxn modelId="{8FC593E2-6BFF-49CE-8A11-50DEEABCDFCF}" type="presOf" srcId="{3A0AB2A8-3F4A-4B90-B73E-D76D21C3F46D}" destId="{F30352E2-3390-44F2-A43B-95B72B348D4D}" srcOrd="0" destOrd="0" presId="urn:microsoft.com/office/officeart/2005/8/layout/vList2"/>
    <dgm:cxn modelId="{9154CBFE-8EBF-472B-9FB8-E04906982922}" type="presOf" srcId="{6790638B-BA6E-4157-B748-BE6DF00A6833}" destId="{E7C7F837-8318-4354-843A-768B00FCA6B9}" srcOrd="0" destOrd="0" presId="urn:microsoft.com/office/officeart/2005/8/layout/vList2"/>
    <dgm:cxn modelId="{167F4276-87DC-4CFD-8C57-B7CFF4A7ACAB}" type="presParOf" srcId="{2A966466-365E-404C-9B5A-F3CBD0374349}" destId="{D593AD6F-0456-480B-A94E-EE662647C10A}" srcOrd="0" destOrd="0" presId="urn:microsoft.com/office/officeart/2005/8/layout/vList2"/>
    <dgm:cxn modelId="{FA7DCE88-0A09-4CA1-9AEA-0D445B3FC3C6}" type="presParOf" srcId="{2A966466-365E-404C-9B5A-F3CBD0374349}" destId="{A9F39130-4852-4152-92D6-EB11EAA959E6}" srcOrd="1" destOrd="0" presId="urn:microsoft.com/office/officeart/2005/8/layout/vList2"/>
    <dgm:cxn modelId="{6FE6F19B-8463-4D75-9CD4-AF26F725F27F}" type="presParOf" srcId="{2A966466-365E-404C-9B5A-F3CBD0374349}" destId="{7F8DC704-1A7C-459C-BBFF-2D00E6B908BF}" srcOrd="2" destOrd="0" presId="urn:microsoft.com/office/officeart/2005/8/layout/vList2"/>
    <dgm:cxn modelId="{191D7897-5943-48DD-9016-F42618AC0A5C}" type="presParOf" srcId="{2A966466-365E-404C-9B5A-F3CBD0374349}" destId="{B92F8941-8C2C-4411-B743-15C7FE48C50C}" srcOrd="3" destOrd="0" presId="urn:microsoft.com/office/officeart/2005/8/layout/vList2"/>
    <dgm:cxn modelId="{3336914D-15BF-4DF1-BD62-E191D831B8E0}" type="presParOf" srcId="{2A966466-365E-404C-9B5A-F3CBD0374349}" destId="{EF8D66DB-EAFC-4E67-A075-274FBB0D7067}" srcOrd="4" destOrd="0" presId="urn:microsoft.com/office/officeart/2005/8/layout/vList2"/>
    <dgm:cxn modelId="{F62C1596-118C-4602-AB64-A470E72FDA5E}" type="presParOf" srcId="{2A966466-365E-404C-9B5A-F3CBD0374349}" destId="{1D845A2F-CA17-4E50-AEAC-B75820282318}" srcOrd="5" destOrd="0" presId="urn:microsoft.com/office/officeart/2005/8/layout/vList2"/>
    <dgm:cxn modelId="{6A2965B6-1322-4C0C-A146-04B19158C1D1}" type="presParOf" srcId="{2A966466-365E-404C-9B5A-F3CBD0374349}" destId="{F30352E2-3390-44F2-A43B-95B72B348D4D}" srcOrd="6" destOrd="0" presId="urn:microsoft.com/office/officeart/2005/8/layout/vList2"/>
    <dgm:cxn modelId="{6D5AF0DE-C5BA-430D-B3D6-9785DD87782B}" type="presParOf" srcId="{2A966466-365E-404C-9B5A-F3CBD0374349}" destId="{0BE3EFD0-4EED-4F37-8869-89FBD3DD6804}" srcOrd="7" destOrd="0" presId="urn:microsoft.com/office/officeart/2005/8/layout/vList2"/>
    <dgm:cxn modelId="{6E2171B9-D367-4EE9-827C-FFBF36358C62}" type="presParOf" srcId="{2A966466-365E-404C-9B5A-F3CBD0374349}" destId="{E7C7F837-8318-4354-843A-768B00FCA6B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BBDA1A-60EF-4D7F-9DA5-90004FBFEE2F}" type="doc">
      <dgm:prSet loTypeId="urn:microsoft.com/office/officeart/2008/layout/BendingPictureCaptionList" loCatId="picture" qsTypeId="urn:microsoft.com/office/officeart/2005/8/quickstyle/simple1" qsCatId="simple" csTypeId="urn:microsoft.com/office/officeart/2005/8/colors/accent0_3" csCatId="mainScheme" phldr="1"/>
      <dgm:spPr/>
      <dgm:t>
        <a:bodyPr/>
        <a:lstStyle/>
        <a:p>
          <a:endParaRPr lang="zh-CN" altLang="en-US"/>
        </a:p>
      </dgm:t>
    </dgm:pt>
    <dgm:pt modelId="{DCC97710-9888-4689-90FB-827DD14C1FB8}">
      <dgm:prSet phldrT="[文本]"/>
      <dgm:spPr/>
      <dgm:t>
        <a:bodyPr/>
        <a:lstStyle/>
        <a:p>
          <a:r>
            <a:rPr lang="zh-CN" altLang="en-US" dirty="0"/>
            <a:t>传感器</a:t>
          </a:r>
        </a:p>
      </dgm:t>
    </dgm:pt>
    <dgm:pt modelId="{2C9DC6E7-C0F9-4F82-B774-56BF5F7B2CAF}" type="parTrans" cxnId="{D3B93D64-3093-45E5-BBF4-203B698B3D67}">
      <dgm:prSet/>
      <dgm:spPr/>
      <dgm:t>
        <a:bodyPr/>
        <a:lstStyle/>
        <a:p>
          <a:endParaRPr lang="zh-CN" altLang="en-US"/>
        </a:p>
      </dgm:t>
    </dgm:pt>
    <dgm:pt modelId="{F746A57A-11D1-4702-974D-82FB3C65D812}" type="sibTrans" cxnId="{D3B93D64-3093-45E5-BBF4-203B698B3D67}">
      <dgm:prSet/>
      <dgm:spPr/>
      <dgm:t>
        <a:bodyPr/>
        <a:lstStyle/>
        <a:p>
          <a:endParaRPr lang="zh-CN" altLang="en-US"/>
        </a:p>
      </dgm:t>
    </dgm:pt>
    <dgm:pt modelId="{71E2F0F8-ADBA-42F0-9481-284E5446BE49}">
      <dgm:prSet phldrT="[文本]"/>
      <dgm:spPr/>
      <dgm:t>
        <a:bodyPr/>
        <a:lstStyle/>
        <a:p>
          <a:r>
            <a:rPr lang="zh-CN" altLang="en-US" dirty="0"/>
            <a:t>日志文件</a:t>
          </a:r>
        </a:p>
      </dgm:t>
    </dgm:pt>
    <dgm:pt modelId="{C26C98C8-7318-407F-8671-4D90AFF5EC65}" type="parTrans" cxnId="{EEE8E08A-C7D7-41B3-AE70-AF2E000D4D18}">
      <dgm:prSet/>
      <dgm:spPr/>
      <dgm:t>
        <a:bodyPr/>
        <a:lstStyle/>
        <a:p>
          <a:endParaRPr lang="zh-CN" altLang="en-US"/>
        </a:p>
      </dgm:t>
    </dgm:pt>
    <dgm:pt modelId="{3FDE28A6-613E-40BB-A8B8-CE18959843D3}" type="sibTrans" cxnId="{EEE8E08A-C7D7-41B3-AE70-AF2E000D4D18}">
      <dgm:prSet/>
      <dgm:spPr/>
      <dgm:t>
        <a:bodyPr/>
        <a:lstStyle/>
        <a:p>
          <a:endParaRPr lang="zh-CN" altLang="en-US"/>
        </a:p>
      </dgm:t>
    </dgm:pt>
    <dgm:pt modelId="{095EBD45-B9AC-433D-9C9F-28D6CF94B768}">
      <dgm:prSet phldrT="[文本]"/>
      <dgm:spPr/>
      <dgm:t>
        <a:bodyPr/>
        <a:lstStyle/>
        <a:p>
          <a:r>
            <a:rPr lang="en-US" altLang="zh-CN" dirty="0"/>
            <a:t>Web</a:t>
          </a:r>
          <a:r>
            <a:rPr lang="zh-CN" altLang="en-US" dirty="0"/>
            <a:t>爬虫</a:t>
          </a:r>
        </a:p>
      </dgm:t>
    </dgm:pt>
    <dgm:pt modelId="{92B5FBE5-7DE1-42B7-A680-246C2DFE1B89}" type="parTrans" cxnId="{C613B698-9854-478E-B695-AAD05BA0A50D}">
      <dgm:prSet/>
      <dgm:spPr/>
      <dgm:t>
        <a:bodyPr/>
        <a:lstStyle/>
        <a:p>
          <a:endParaRPr lang="zh-CN" altLang="en-US"/>
        </a:p>
      </dgm:t>
    </dgm:pt>
    <dgm:pt modelId="{797057D1-4FE8-4FBA-9CC9-DAB47D9D7597}" type="sibTrans" cxnId="{C613B698-9854-478E-B695-AAD05BA0A50D}">
      <dgm:prSet/>
      <dgm:spPr/>
      <dgm:t>
        <a:bodyPr/>
        <a:lstStyle/>
        <a:p>
          <a:endParaRPr lang="zh-CN" altLang="en-US"/>
        </a:p>
      </dgm:t>
    </dgm:pt>
    <dgm:pt modelId="{CB3BE1E8-7461-4238-9761-7F522BC3855E}" type="pres">
      <dgm:prSet presAssocID="{9DBBDA1A-60EF-4D7F-9DA5-90004FBFEE2F}" presName="Name0" presStyleCnt="0">
        <dgm:presLayoutVars>
          <dgm:dir/>
          <dgm:resizeHandles val="exact"/>
        </dgm:presLayoutVars>
      </dgm:prSet>
      <dgm:spPr/>
    </dgm:pt>
    <dgm:pt modelId="{137974AF-5974-4392-B6D7-1BCC6DF113F0}" type="pres">
      <dgm:prSet presAssocID="{DCC97710-9888-4689-90FB-827DD14C1FB8}" presName="composite" presStyleCnt="0"/>
      <dgm:spPr/>
    </dgm:pt>
    <dgm:pt modelId="{0507963D-E71D-4A57-9FEC-331F7CD2E46A}" type="pres">
      <dgm:prSet presAssocID="{DCC97710-9888-4689-90FB-827DD14C1FB8}" presName="rect1" presStyleLbl="bgImgPlace1" presStyleIdx="0" presStyleCnt="3"/>
      <dgm:spPr>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40FA0530-385B-412F-8B16-5F1025AA3878}" type="pres">
      <dgm:prSet presAssocID="{DCC97710-9888-4689-90FB-827DD14C1FB8}" presName="wedgeRectCallout1" presStyleLbl="node1" presStyleIdx="0" presStyleCnt="3">
        <dgm:presLayoutVars>
          <dgm:bulletEnabled val="1"/>
        </dgm:presLayoutVars>
      </dgm:prSet>
      <dgm:spPr/>
    </dgm:pt>
    <dgm:pt modelId="{3FB87760-896A-4A09-99E7-2ECB51680DF5}" type="pres">
      <dgm:prSet presAssocID="{F746A57A-11D1-4702-974D-82FB3C65D812}" presName="sibTrans" presStyleCnt="0"/>
      <dgm:spPr/>
    </dgm:pt>
    <dgm:pt modelId="{5AF3A515-D08A-46E0-8C26-8C53F3CB368B}" type="pres">
      <dgm:prSet presAssocID="{71E2F0F8-ADBA-42F0-9481-284E5446BE49}" presName="composite" presStyleCnt="0"/>
      <dgm:spPr/>
    </dgm:pt>
    <dgm:pt modelId="{53CED2C7-0B76-4589-BEAF-CACB4742DD86}" type="pres">
      <dgm:prSet presAssocID="{71E2F0F8-ADBA-42F0-9481-284E5446BE49}" presName="rect1" presStyleLbl="bgImgPlace1" presStyleIdx="1" presStyleCnt="3"/>
      <dgm:spPr>
        <a:blipFill>
          <a:blip xmlns:r="http://schemas.openxmlformats.org/officeDocument/2006/relationships"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dgm:spPr>
    </dgm:pt>
    <dgm:pt modelId="{EA500062-B2E4-429A-AD9D-B313B495DF74}" type="pres">
      <dgm:prSet presAssocID="{71E2F0F8-ADBA-42F0-9481-284E5446BE49}" presName="wedgeRectCallout1" presStyleLbl="node1" presStyleIdx="1" presStyleCnt="3">
        <dgm:presLayoutVars>
          <dgm:bulletEnabled val="1"/>
        </dgm:presLayoutVars>
      </dgm:prSet>
      <dgm:spPr/>
    </dgm:pt>
    <dgm:pt modelId="{B42D7776-8255-4F0F-9328-EE57A2F22F94}" type="pres">
      <dgm:prSet presAssocID="{3FDE28A6-613E-40BB-A8B8-CE18959843D3}" presName="sibTrans" presStyleCnt="0"/>
      <dgm:spPr/>
    </dgm:pt>
    <dgm:pt modelId="{8B8FD0C3-A096-44DC-9C20-42CFF89FF614}" type="pres">
      <dgm:prSet presAssocID="{095EBD45-B9AC-433D-9C9F-28D6CF94B768}" presName="composite" presStyleCnt="0"/>
      <dgm:spPr/>
    </dgm:pt>
    <dgm:pt modelId="{6A3C1408-2489-477D-9F26-7EBE332A7877}" type="pres">
      <dgm:prSet presAssocID="{095EBD45-B9AC-433D-9C9F-28D6CF94B768}" presName="rect1" presStyleLbl="bgImgPlace1" presStyleIdx="2" presStyleCnt="3"/>
      <dgm:spPr>
        <a:blipFill>
          <a:blip xmlns:r="http://schemas.openxmlformats.org/officeDocument/2006/relationships"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pt>
    <dgm:pt modelId="{4785C735-DED0-43EE-9729-681691105B0F}" type="pres">
      <dgm:prSet presAssocID="{095EBD45-B9AC-433D-9C9F-28D6CF94B768}" presName="wedgeRectCallout1" presStyleLbl="node1" presStyleIdx="2" presStyleCnt="3">
        <dgm:presLayoutVars>
          <dgm:bulletEnabled val="1"/>
        </dgm:presLayoutVars>
      </dgm:prSet>
      <dgm:spPr/>
    </dgm:pt>
  </dgm:ptLst>
  <dgm:cxnLst>
    <dgm:cxn modelId="{A287F52E-9B98-416C-9EEC-B3F97FC5B7AC}" type="presOf" srcId="{71E2F0F8-ADBA-42F0-9481-284E5446BE49}" destId="{EA500062-B2E4-429A-AD9D-B313B495DF74}" srcOrd="0" destOrd="0" presId="urn:microsoft.com/office/officeart/2008/layout/BendingPictureCaptionList"/>
    <dgm:cxn modelId="{D3B93D64-3093-45E5-BBF4-203B698B3D67}" srcId="{9DBBDA1A-60EF-4D7F-9DA5-90004FBFEE2F}" destId="{DCC97710-9888-4689-90FB-827DD14C1FB8}" srcOrd="0" destOrd="0" parTransId="{2C9DC6E7-C0F9-4F82-B774-56BF5F7B2CAF}" sibTransId="{F746A57A-11D1-4702-974D-82FB3C65D812}"/>
    <dgm:cxn modelId="{DE864259-DBFB-4071-AF03-6669EF618929}" type="presOf" srcId="{DCC97710-9888-4689-90FB-827DD14C1FB8}" destId="{40FA0530-385B-412F-8B16-5F1025AA3878}" srcOrd="0" destOrd="0" presId="urn:microsoft.com/office/officeart/2008/layout/BendingPictureCaptionList"/>
    <dgm:cxn modelId="{EEE8E08A-C7D7-41B3-AE70-AF2E000D4D18}" srcId="{9DBBDA1A-60EF-4D7F-9DA5-90004FBFEE2F}" destId="{71E2F0F8-ADBA-42F0-9481-284E5446BE49}" srcOrd="1" destOrd="0" parTransId="{C26C98C8-7318-407F-8671-4D90AFF5EC65}" sibTransId="{3FDE28A6-613E-40BB-A8B8-CE18959843D3}"/>
    <dgm:cxn modelId="{C613B698-9854-478E-B695-AAD05BA0A50D}" srcId="{9DBBDA1A-60EF-4D7F-9DA5-90004FBFEE2F}" destId="{095EBD45-B9AC-433D-9C9F-28D6CF94B768}" srcOrd="2" destOrd="0" parTransId="{92B5FBE5-7DE1-42B7-A680-246C2DFE1B89}" sibTransId="{797057D1-4FE8-4FBA-9CC9-DAB47D9D7597}"/>
    <dgm:cxn modelId="{79A42AE5-1F82-4427-86BA-FECC00DB7B3A}" type="presOf" srcId="{9DBBDA1A-60EF-4D7F-9DA5-90004FBFEE2F}" destId="{CB3BE1E8-7461-4238-9761-7F522BC3855E}" srcOrd="0" destOrd="0" presId="urn:microsoft.com/office/officeart/2008/layout/BendingPictureCaptionList"/>
    <dgm:cxn modelId="{28D471F7-EDBD-4BC2-BAB3-27C6213B9FF2}" type="presOf" srcId="{095EBD45-B9AC-433D-9C9F-28D6CF94B768}" destId="{4785C735-DED0-43EE-9729-681691105B0F}" srcOrd="0" destOrd="0" presId="urn:microsoft.com/office/officeart/2008/layout/BendingPictureCaptionList"/>
    <dgm:cxn modelId="{DF1728C7-EC6F-497E-B526-C4174C7ED138}" type="presParOf" srcId="{CB3BE1E8-7461-4238-9761-7F522BC3855E}" destId="{137974AF-5974-4392-B6D7-1BCC6DF113F0}" srcOrd="0" destOrd="0" presId="urn:microsoft.com/office/officeart/2008/layout/BendingPictureCaptionList"/>
    <dgm:cxn modelId="{E7C8EEFE-BA91-4C51-8F86-8901BC92E8A1}" type="presParOf" srcId="{137974AF-5974-4392-B6D7-1BCC6DF113F0}" destId="{0507963D-E71D-4A57-9FEC-331F7CD2E46A}" srcOrd="0" destOrd="0" presId="urn:microsoft.com/office/officeart/2008/layout/BendingPictureCaptionList"/>
    <dgm:cxn modelId="{689A7D40-E704-4B7D-8545-7EA2CBFD5D44}" type="presParOf" srcId="{137974AF-5974-4392-B6D7-1BCC6DF113F0}" destId="{40FA0530-385B-412F-8B16-5F1025AA3878}" srcOrd="1" destOrd="0" presId="urn:microsoft.com/office/officeart/2008/layout/BendingPictureCaptionList"/>
    <dgm:cxn modelId="{8922F008-8E9E-48A9-A82D-80908F95CD8D}" type="presParOf" srcId="{CB3BE1E8-7461-4238-9761-7F522BC3855E}" destId="{3FB87760-896A-4A09-99E7-2ECB51680DF5}" srcOrd="1" destOrd="0" presId="urn:microsoft.com/office/officeart/2008/layout/BendingPictureCaptionList"/>
    <dgm:cxn modelId="{1A05D6B1-3D26-46DB-8957-CC3D131976A7}" type="presParOf" srcId="{CB3BE1E8-7461-4238-9761-7F522BC3855E}" destId="{5AF3A515-D08A-46E0-8C26-8C53F3CB368B}" srcOrd="2" destOrd="0" presId="urn:microsoft.com/office/officeart/2008/layout/BendingPictureCaptionList"/>
    <dgm:cxn modelId="{87530095-CB57-47BF-A885-1C72ADBA1DB1}" type="presParOf" srcId="{5AF3A515-D08A-46E0-8C26-8C53F3CB368B}" destId="{53CED2C7-0B76-4589-BEAF-CACB4742DD86}" srcOrd="0" destOrd="0" presId="urn:microsoft.com/office/officeart/2008/layout/BendingPictureCaptionList"/>
    <dgm:cxn modelId="{17FDB5A9-E781-45D3-B23E-09318DDE8241}" type="presParOf" srcId="{5AF3A515-D08A-46E0-8C26-8C53F3CB368B}" destId="{EA500062-B2E4-429A-AD9D-B313B495DF74}" srcOrd="1" destOrd="0" presId="urn:microsoft.com/office/officeart/2008/layout/BendingPictureCaptionList"/>
    <dgm:cxn modelId="{60620B84-EC7B-41EC-B20D-5FA8E45BB27C}" type="presParOf" srcId="{CB3BE1E8-7461-4238-9761-7F522BC3855E}" destId="{B42D7776-8255-4F0F-9328-EE57A2F22F94}" srcOrd="3" destOrd="0" presId="urn:microsoft.com/office/officeart/2008/layout/BendingPictureCaptionList"/>
    <dgm:cxn modelId="{18035DC9-0926-4ACD-8E88-1B6B6EF139BF}" type="presParOf" srcId="{CB3BE1E8-7461-4238-9761-7F522BC3855E}" destId="{8B8FD0C3-A096-44DC-9C20-42CFF89FF614}" srcOrd="4" destOrd="0" presId="urn:microsoft.com/office/officeart/2008/layout/BendingPictureCaptionList"/>
    <dgm:cxn modelId="{F2486D9B-79DF-4D60-827A-FAC66010CB4C}" type="presParOf" srcId="{8B8FD0C3-A096-44DC-9C20-42CFF89FF614}" destId="{6A3C1408-2489-477D-9F26-7EBE332A7877}" srcOrd="0" destOrd="0" presId="urn:microsoft.com/office/officeart/2008/layout/BendingPictureCaptionList"/>
    <dgm:cxn modelId="{C98FB9C0-FE59-4700-A202-A6D9E7E5CF57}" type="presParOf" srcId="{8B8FD0C3-A096-44DC-9C20-42CFF89FF614}" destId="{4785C735-DED0-43EE-9729-681691105B0F}"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917725-24BD-47B1-92F9-0B6E78C39199}" type="doc">
      <dgm:prSet loTypeId="urn:microsoft.com/office/officeart/2005/8/layout/default" loCatId="list" qsTypeId="urn:microsoft.com/office/officeart/2005/8/quickstyle/3d5" qsCatId="3D" csTypeId="urn:microsoft.com/office/officeart/2005/8/colors/accent1_2" csCatId="accent1" phldr="1"/>
      <dgm:spPr/>
      <dgm:t>
        <a:bodyPr/>
        <a:lstStyle/>
        <a:p>
          <a:endParaRPr lang="zh-CN" altLang="en-US"/>
        </a:p>
      </dgm:t>
    </dgm:pt>
    <dgm:pt modelId="{53311864-2274-49E3-BDA0-8DEBB855867A}">
      <dgm:prSet phldrT="[文本]"/>
      <dgm:spPr/>
      <dgm:t>
        <a:bodyPr/>
        <a:lstStyle/>
        <a:p>
          <a:r>
            <a:rPr lang="zh-CN" altLang="en-US" dirty="0"/>
            <a:t>用户点击</a:t>
          </a:r>
        </a:p>
      </dgm:t>
    </dgm:pt>
    <dgm:pt modelId="{6F6EACEF-B0A5-422C-B48F-651F689F73BF}" type="parTrans" cxnId="{234CF409-C78B-495E-ABC1-EAE5025BA0B7}">
      <dgm:prSet/>
      <dgm:spPr/>
      <dgm:t>
        <a:bodyPr/>
        <a:lstStyle/>
        <a:p>
          <a:endParaRPr lang="zh-CN" altLang="en-US"/>
        </a:p>
      </dgm:t>
    </dgm:pt>
    <dgm:pt modelId="{2F53C35B-E964-46D5-894B-A29ACC2128EB}" type="sibTrans" cxnId="{234CF409-C78B-495E-ABC1-EAE5025BA0B7}">
      <dgm:prSet/>
      <dgm:spPr/>
      <dgm:t>
        <a:bodyPr/>
        <a:lstStyle/>
        <a:p>
          <a:endParaRPr lang="zh-CN" altLang="en-US"/>
        </a:p>
      </dgm:t>
    </dgm:pt>
    <dgm:pt modelId="{2A286D67-9913-4429-B029-17233F95901D}">
      <dgm:prSet phldrT="[文本]"/>
      <dgm:spPr/>
      <dgm:t>
        <a:bodyPr/>
        <a:lstStyle/>
        <a:p>
          <a:r>
            <a:rPr lang="zh-CN" altLang="en-US" dirty="0"/>
            <a:t>键盘输入</a:t>
          </a:r>
        </a:p>
      </dgm:t>
    </dgm:pt>
    <dgm:pt modelId="{415BC0BD-9D73-4ABB-A57E-792870822426}" type="parTrans" cxnId="{0B4D36A5-F3D1-4232-9F00-C03781F9B754}">
      <dgm:prSet/>
      <dgm:spPr/>
      <dgm:t>
        <a:bodyPr/>
        <a:lstStyle/>
        <a:p>
          <a:endParaRPr lang="zh-CN" altLang="en-US"/>
        </a:p>
      </dgm:t>
    </dgm:pt>
    <dgm:pt modelId="{A35EEE77-332A-400B-91EF-C0A93D5EB90A}" type="sibTrans" cxnId="{0B4D36A5-F3D1-4232-9F00-C03781F9B754}">
      <dgm:prSet/>
      <dgm:spPr/>
      <dgm:t>
        <a:bodyPr/>
        <a:lstStyle/>
        <a:p>
          <a:endParaRPr lang="zh-CN" altLang="en-US"/>
        </a:p>
      </dgm:t>
    </dgm:pt>
    <dgm:pt modelId="{B3D8B780-9E8B-415C-B5C3-A869C37C370B}">
      <dgm:prSet phldrT="[文本]"/>
      <dgm:spPr/>
      <dgm:t>
        <a:bodyPr/>
        <a:lstStyle/>
        <a:p>
          <a:r>
            <a:rPr lang="zh-CN" altLang="en-US" dirty="0"/>
            <a:t>页面停留</a:t>
          </a:r>
        </a:p>
      </dgm:t>
    </dgm:pt>
    <dgm:pt modelId="{1D816352-3ECD-4AF2-83DD-910F28A450BB}" type="parTrans" cxnId="{E55ED80B-4F8E-4EFA-A81A-0EF4DD4D3EC1}">
      <dgm:prSet/>
      <dgm:spPr/>
      <dgm:t>
        <a:bodyPr/>
        <a:lstStyle/>
        <a:p>
          <a:endParaRPr lang="zh-CN" altLang="en-US"/>
        </a:p>
      </dgm:t>
    </dgm:pt>
    <dgm:pt modelId="{6018AF29-5331-4128-8128-DCD4760B81DE}" type="sibTrans" cxnId="{E55ED80B-4F8E-4EFA-A81A-0EF4DD4D3EC1}">
      <dgm:prSet/>
      <dgm:spPr/>
      <dgm:t>
        <a:bodyPr/>
        <a:lstStyle/>
        <a:p>
          <a:endParaRPr lang="zh-CN" altLang="en-US"/>
        </a:p>
      </dgm:t>
    </dgm:pt>
    <dgm:pt modelId="{5BF06E2E-519E-47B9-937A-D31BBE7CA14A}" type="pres">
      <dgm:prSet presAssocID="{3F917725-24BD-47B1-92F9-0B6E78C39199}" presName="diagram" presStyleCnt="0">
        <dgm:presLayoutVars>
          <dgm:dir/>
          <dgm:resizeHandles val="exact"/>
        </dgm:presLayoutVars>
      </dgm:prSet>
      <dgm:spPr/>
    </dgm:pt>
    <dgm:pt modelId="{776D505F-D50E-40C5-8041-4BD137B8199B}" type="pres">
      <dgm:prSet presAssocID="{53311864-2274-49E3-BDA0-8DEBB855867A}" presName="node" presStyleLbl="node1" presStyleIdx="0" presStyleCnt="3">
        <dgm:presLayoutVars>
          <dgm:bulletEnabled val="1"/>
        </dgm:presLayoutVars>
      </dgm:prSet>
      <dgm:spPr/>
    </dgm:pt>
    <dgm:pt modelId="{A37978A7-8D04-46C1-B978-7F2CEF6AF004}" type="pres">
      <dgm:prSet presAssocID="{2F53C35B-E964-46D5-894B-A29ACC2128EB}" presName="sibTrans" presStyleCnt="0"/>
      <dgm:spPr/>
    </dgm:pt>
    <dgm:pt modelId="{C150C218-E42A-465B-8D21-DF9851C9DF93}" type="pres">
      <dgm:prSet presAssocID="{2A286D67-9913-4429-B029-17233F95901D}" presName="node" presStyleLbl="node1" presStyleIdx="1" presStyleCnt="3">
        <dgm:presLayoutVars>
          <dgm:bulletEnabled val="1"/>
        </dgm:presLayoutVars>
      </dgm:prSet>
      <dgm:spPr/>
    </dgm:pt>
    <dgm:pt modelId="{18E2F96F-1D16-4323-8AFF-51AF59D0763E}" type="pres">
      <dgm:prSet presAssocID="{A35EEE77-332A-400B-91EF-C0A93D5EB90A}" presName="sibTrans" presStyleCnt="0"/>
      <dgm:spPr/>
    </dgm:pt>
    <dgm:pt modelId="{D32D3D71-2339-4635-B6F0-315F5CB6F2EF}" type="pres">
      <dgm:prSet presAssocID="{B3D8B780-9E8B-415C-B5C3-A869C37C370B}" presName="node" presStyleLbl="node1" presStyleIdx="2" presStyleCnt="3">
        <dgm:presLayoutVars>
          <dgm:bulletEnabled val="1"/>
        </dgm:presLayoutVars>
      </dgm:prSet>
      <dgm:spPr/>
    </dgm:pt>
  </dgm:ptLst>
  <dgm:cxnLst>
    <dgm:cxn modelId="{3D276A00-353C-4CDE-85F3-FC8E1B23F687}" type="presOf" srcId="{2A286D67-9913-4429-B029-17233F95901D}" destId="{C150C218-E42A-465B-8D21-DF9851C9DF93}" srcOrd="0" destOrd="0" presId="urn:microsoft.com/office/officeart/2005/8/layout/default"/>
    <dgm:cxn modelId="{234CF409-C78B-495E-ABC1-EAE5025BA0B7}" srcId="{3F917725-24BD-47B1-92F9-0B6E78C39199}" destId="{53311864-2274-49E3-BDA0-8DEBB855867A}" srcOrd="0" destOrd="0" parTransId="{6F6EACEF-B0A5-422C-B48F-651F689F73BF}" sibTransId="{2F53C35B-E964-46D5-894B-A29ACC2128EB}"/>
    <dgm:cxn modelId="{E55ED80B-4F8E-4EFA-A81A-0EF4DD4D3EC1}" srcId="{3F917725-24BD-47B1-92F9-0B6E78C39199}" destId="{B3D8B780-9E8B-415C-B5C3-A869C37C370B}" srcOrd="2" destOrd="0" parTransId="{1D816352-3ECD-4AF2-83DD-910F28A450BB}" sibTransId="{6018AF29-5331-4128-8128-DCD4760B81DE}"/>
    <dgm:cxn modelId="{9777F317-07CB-430D-AD40-E0897F5E0EA1}" type="presOf" srcId="{53311864-2274-49E3-BDA0-8DEBB855867A}" destId="{776D505F-D50E-40C5-8041-4BD137B8199B}" srcOrd="0" destOrd="0" presId="urn:microsoft.com/office/officeart/2005/8/layout/default"/>
    <dgm:cxn modelId="{B256693E-51E8-4D92-B1DB-826310DE1EA0}" type="presOf" srcId="{B3D8B780-9E8B-415C-B5C3-A869C37C370B}" destId="{D32D3D71-2339-4635-B6F0-315F5CB6F2EF}" srcOrd="0" destOrd="0" presId="urn:microsoft.com/office/officeart/2005/8/layout/default"/>
    <dgm:cxn modelId="{0B4D36A5-F3D1-4232-9F00-C03781F9B754}" srcId="{3F917725-24BD-47B1-92F9-0B6E78C39199}" destId="{2A286D67-9913-4429-B029-17233F95901D}" srcOrd="1" destOrd="0" parTransId="{415BC0BD-9D73-4ABB-A57E-792870822426}" sibTransId="{A35EEE77-332A-400B-91EF-C0A93D5EB90A}"/>
    <dgm:cxn modelId="{7A158CBC-CAB3-4A37-B34B-81CB63C4D063}" type="presOf" srcId="{3F917725-24BD-47B1-92F9-0B6E78C39199}" destId="{5BF06E2E-519E-47B9-937A-D31BBE7CA14A}" srcOrd="0" destOrd="0" presId="urn:microsoft.com/office/officeart/2005/8/layout/default"/>
    <dgm:cxn modelId="{AF21A118-52F5-465D-8A8A-68128096B29C}" type="presParOf" srcId="{5BF06E2E-519E-47B9-937A-D31BBE7CA14A}" destId="{776D505F-D50E-40C5-8041-4BD137B8199B}" srcOrd="0" destOrd="0" presId="urn:microsoft.com/office/officeart/2005/8/layout/default"/>
    <dgm:cxn modelId="{471F1CE8-A56F-4EE5-A224-F564966963CD}" type="presParOf" srcId="{5BF06E2E-519E-47B9-937A-D31BBE7CA14A}" destId="{A37978A7-8D04-46C1-B978-7F2CEF6AF004}" srcOrd="1" destOrd="0" presId="urn:microsoft.com/office/officeart/2005/8/layout/default"/>
    <dgm:cxn modelId="{95B23CC0-E0EC-47DE-990F-152039257D1E}" type="presParOf" srcId="{5BF06E2E-519E-47B9-937A-D31BBE7CA14A}" destId="{C150C218-E42A-465B-8D21-DF9851C9DF93}" srcOrd="2" destOrd="0" presId="urn:microsoft.com/office/officeart/2005/8/layout/default"/>
    <dgm:cxn modelId="{2CE360BE-F9EE-49B2-A3D2-DDBB586342DF}" type="presParOf" srcId="{5BF06E2E-519E-47B9-937A-D31BBE7CA14A}" destId="{18E2F96F-1D16-4323-8AFF-51AF59D0763E}" srcOrd="3" destOrd="0" presId="urn:microsoft.com/office/officeart/2005/8/layout/default"/>
    <dgm:cxn modelId="{65F8990E-6B46-4E46-B5D5-58B8B448A2FB}" type="presParOf" srcId="{5BF06E2E-519E-47B9-937A-D31BBE7CA14A}" destId="{D32D3D71-2339-4635-B6F0-315F5CB6F2EF}"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0C469D-E245-414E-B3E4-F07032B16D5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564D0FD1-8D56-496A-8B74-4EF0C75F5F28}">
      <dgm:prSet phldrT="[文本]"/>
      <dgm:spPr/>
      <dgm:t>
        <a:bodyPr/>
        <a:lstStyle/>
        <a:p>
          <a:r>
            <a:rPr lang="zh-CN" altLang="en-US" dirty="0"/>
            <a:t>存储结构</a:t>
          </a:r>
        </a:p>
      </dgm:t>
    </dgm:pt>
    <dgm:pt modelId="{E478154F-234B-45AC-8594-E74C43CF4429}" type="parTrans" cxnId="{BE0C6EC6-3263-4F5A-954D-8814961420E5}">
      <dgm:prSet/>
      <dgm:spPr/>
      <dgm:t>
        <a:bodyPr/>
        <a:lstStyle/>
        <a:p>
          <a:endParaRPr lang="zh-CN" altLang="en-US"/>
        </a:p>
      </dgm:t>
    </dgm:pt>
    <dgm:pt modelId="{CEFA078C-3882-4FB7-8973-A6DF6B6203EF}" type="sibTrans" cxnId="{BE0C6EC6-3263-4F5A-954D-8814961420E5}">
      <dgm:prSet/>
      <dgm:spPr/>
      <dgm:t>
        <a:bodyPr/>
        <a:lstStyle/>
        <a:p>
          <a:endParaRPr lang="zh-CN" altLang="en-US"/>
        </a:p>
      </dgm:t>
    </dgm:pt>
    <dgm:pt modelId="{80098356-40F7-4AAD-9825-F5B1B91AD6A5}">
      <dgm:prSet phldrT="[文本]"/>
      <dgm:spPr/>
      <dgm:t>
        <a:bodyPr/>
        <a:lstStyle/>
        <a:p>
          <a:r>
            <a:rPr lang="zh-CN" altLang="en-US" dirty="0"/>
            <a:t>文件：</a:t>
          </a:r>
          <a:r>
            <a:rPr lang="en-US" altLang="zh-CN" dirty="0" err="1"/>
            <a:t>txt,xls,xml,json</a:t>
          </a:r>
          <a:endParaRPr lang="zh-CN" altLang="en-US" dirty="0"/>
        </a:p>
      </dgm:t>
    </dgm:pt>
    <dgm:pt modelId="{6FDF8177-FA43-4F78-B746-A92C8CA00858}" type="parTrans" cxnId="{2F43CA48-682F-4E1B-9102-3496978D88E7}">
      <dgm:prSet/>
      <dgm:spPr/>
      <dgm:t>
        <a:bodyPr/>
        <a:lstStyle/>
        <a:p>
          <a:endParaRPr lang="zh-CN" altLang="en-US"/>
        </a:p>
      </dgm:t>
    </dgm:pt>
    <dgm:pt modelId="{2112D646-6545-4006-BEC9-902047CD3DD1}" type="sibTrans" cxnId="{2F43CA48-682F-4E1B-9102-3496978D88E7}">
      <dgm:prSet/>
      <dgm:spPr/>
      <dgm:t>
        <a:bodyPr/>
        <a:lstStyle/>
        <a:p>
          <a:endParaRPr lang="zh-CN" altLang="en-US"/>
        </a:p>
      </dgm:t>
    </dgm:pt>
    <dgm:pt modelId="{E683E001-7D6A-4B72-9BC2-5A507CBA2E97}">
      <dgm:prSet phldrT="[文本]"/>
      <dgm:spPr/>
      <dgm:t>
        <a:bodyPr/>
        <a:lstStyle/>
        <a:p>
          <a:r>
            <a:rPr lang="zh-CN" altLang="en-US" dirty="0"/>
            <a:t>数据库：关系模型</a:t>
          </a:r>
        </a:p>
      </dgm:t>
    </dgm:pt>
    <dgm:pt modelId="{D6A5C996-3BC5-4F6D-9D27-BF92E89DB553}" type="parTrans" cxnId="{607E97EB-6687-4FE3-9618-0C0BB26A195E}">
      <dgm:prSet/>
      <dgm:spPr/>
      <dgm:t>
        <a:bodyPr/>
        <a:lstStyle/>
        <a:p>
          <a:endParaRPr lang="zh-CN" altLang="en-US"/>
        </a:p>
      </dgm:t>
    </dgm:pt>
    <dgm:pt modelId="{B720DC26-066E-4781-8040-21E32583291B}" type="sibTrans" cxnId="{607E97EB-6687-4FE3-9618-0C0BB26A195E}">
      <dgm:prSet/>
      <dgm:spPr/>
      <dgm:t>
        <a:bodyPr/>
        <a:lstStyle/>
        <a:p>
          <a:endParaRPr lang="zh-CN" altLang="en-US"/>
        </a:p>
      </dgm:t>
    </dgm:pt>
    <dgm:pt modelId="{B7A1FACE-FC22-4F4D-9241-8ABA146C822A}">
      <dgm:prSet phldrT="[文本]"/>
      <dgm:spPr/>
      <dgm:t>
        <a:bodyPr/>
        <a:lstStyle/>
        <a:p>
          <a:r>
            <a:rPr lang="zh-CN" altLang="en-US" dirty="0"/>
            <a:t>存储方式</a:t>
          </a:r>
        </a:p>
      </dgm:t>
    </dgm:pt>
    <dgm:pt modelId="{89191326-AFAE-4CB9-BA7F-2DF0731E17E1}" type="parTrans" cxnId="{2C3EB80F-2986-49F8-AC0C-CDBB34C0B843}">
      <dgm:prSet/>
      <dgm:spPr/>
      <dgm:t>
        <a:bodyPr/>
        <a:lstStyle/>
        <a:p>
          <a:endParaRPr lang="zh-CN" altLang="en-US"/>
        </a:p>
      </dgm:t>
    </dgm:pt>
    <dgm:pt modelId="{2407ED15-502C-4958-8313-96140E07C7A1}" type="sibTrans" cxnId="{2C3EB80F-2986-49F8-AC0C-CDBB34C0B843}">
      <dgm:prSet/>
      <dgm:spPr/>
      <dgm:t>
        <a:bodyPr/>
        <a:lstStyle/>
        <a:p>
          <a:endParaRPr lang="zh-CN" altLang="en-US"/>
        </a:p>
      </dgm:t>
    </dgm:pt>
    <dgm:pt modelId="{3E265919-1B16-4B77-967B-FC6BF6D2496E}">
      <dgm:prSet phldrT="[文本]"/>
      <dgm:spPr/>
      <dgm:t>
        <a:bodyPr/>
        <a:lstStyle/>
        <a:p>
          <a:r>
            <a:rPr lang="zh-CN" altLang="en-US" dirty="0"/>
            <a:t>磁带</a:t>
          </a:r>
        </a:p>
      </dgm:t>
    </dgm:pt>
    <dgm:pt modelId="{13723A76-4D1F-43AD-95B5-3BC4A3661BD3}" type="parTrans" cxnId="{34D2571D-6B4D-43EC-A30A-27625D665AC5}">
      <dgm:prSet/>
      <dgm:spPr/>
      <dgm:t>
        <a:bodyPr/>
        <a:lstStyle/>
        <a:p>
          <a:endParaRPr lang="zh-CN" altLang="en-US"/>
        </a:p>
      </dgm:t>
    </dgm:pt>
    <dgm:pt modelId="{9FA552A6-3D88-4119-8173-3E8367A6429D}" type="sibTrans" cxnId="{34D2571D-6B4D-43EC-A30A-27625D665AC5}">
      <dgm:prSet/>
      <dgm:spPr/>
      <dgm:t>
        <a:bodyPr/>
        <a:lstStyle/>
        <a:p>
          <a:endParaRPr lang="zh-CN" altLang="en-US"/>
        </a:p>
      </dgm:t>
    </dgm:pt>
    <dgm:pt modelId="{3D312417-B1F5-475E-AC9C-14BF6F3D413F}">
      <dgm:prSet phldrT="[文本]"/>
      <dgm:spPr/>
      <dgm:t>
        <a:bodyPr/>
        <a:lstStyle/>
        <a:p>
          <a:r>
            <a:rPr lang="zh-CN" altLang="en-US" dirty="0"/>
            <a:t>随机存取存储器（</a:t>
          </a:r>
          <a:r>
            <a:rPr lang="en-US" altLang="zh-CN" dirty="0"/>
            <a:t>RAM</a:t>
          </a:r>
          <a:r>
            <a:rPr lang="zh-CN" altLang="en-US" dirty="0"/>
            <a:t>）</a:t>
          </a:r>
        </a:p>
      </dgm:t>
    </dgm:pt>
    <dgm:pt modelId="{1038D7BF-7788-4852-88B8-D209D7206FB4}" type="parTrans" cxnId="{41650507-8601-4373-8441-B551C8F0EAA7}">
      <dgm:prSet/>
      <dgm:spPr/>
      <dgm:t>
        <a:bodyPr/>
        <a:lstStyle/>
        <a:p>
          <a:endParaRPr lang="zh-CN" altLang="en-US"/>
        </a:p>
      </dgm:t>
    </dgm:pt>
    <dgm:pt modelId="{056F8E61-FE0B-4C01-89C8-9DCBD77C15D7}" type="sibTrans" cxnId="{41650507-8601-4373-8441-B551C8F0EAA7}">
      <dgm:prSet/>
      <dgm:spPr/>
      <dgm:t>
        <a:bodyPr/>
        <a:lstStyle/>
        <a:p>
          <a:endParaRPr lang="zh-CN" altLang="en-US"/>
        </a:p>
      </dgm:t>
    </dgm:pt>
    <dgm:pt modelId="{4CA291F4-6391-47D8-A92D-01B8F23CB339}">
      <dgm:prSet phldrT="[文本]"/>
      <dgm:spPr/>
      <dgm:t>
        <a:bodyPr/>
        <a:lstStyle/>
        <a:p>
          <a:r>
            <a:rPr lang="zh-CN" altLang="en-US" dirty="0"/>
            <a:t>对象图</a:t>
          </a:r>
        </a:p>
      </dgm:t>
    </dgm:pt>
    <dgm:pt modelId="{68B51450-6643-4189-8E34-6B965DA5F512}" type="parTrans" cxnId="{14290F6E-D4CC-4045-9A53-3C2BACA7E8DE}">
      <dgm:prSet/>
      <dgm:spPr/>
      <dgm:t>
        <a:bodyPr/>
        <a:lstStyle/>
        <a:p>
          <a:endParaRPr lang="zh-CN" altLang="en-US"/>
        </a:p>
      </dgm:t>
    </dgm:pt>
    <dgm:pt modelId="{042E1E5B-7885-4333-86D2-E7C6C5B7F844}" type="sibTrans" cxnId="{14290F6E-D4CC-4045-9A53-3C2BACA7E8DE}">
      <dgm:prSet/>
      <dgm:spPr/>
      <dgm:t>
        <a:bodyPr/>
        <a:lstStyle/>
        <a:p>
          <a:endParaRPr lang="zh-CN" altLang="en-US"/>
        </a:p>
      </dgm:t>
    </dgm:pt>
    <dgm:pt modelId="{32814982-3413-4E10-8381-EBAD59DF2247}">
      <dgm:prSet phldrT="[文本]"/>
      <dgm:spPr/>
      <dgm:t>
        <a:bodyPr/>
        <a:lstStyle/>
        <a:p>
          <a:r>
            <a:rPr lang="zh-CN" altLang="en-US" dirty="0"/>
            <a:t>属性列表</a:t>
          </a:r>
        </a:p>
      </dgm:t>
    </dgm:pt>
    <dgm:pt modelId="{02975A92-968D-408E-9FBB-0595E78C5F3D}" type="parTrans" cxnId="{D7C6B95E-6821-4BC3-A106-434F3AD87410}">
      <dgm:prSet/>
      <dgm:spPr/>
      <dgm:t>
        <a:bodyPr/>
        <a:lstStyle/>
        <a:p>
          <a:endParaRPr lang="zh-CN" altLang="en-US"/>
        </a:p>
      </dgm:t>
    </dgm:pt>
    <dgm:pt modelId="{8F590517-2E6E-44EF-BEDD-65A0DA8DA53F}" type="sibTrans" cxnId="{D7C6B95E-6821-4BC3-A106-434F3AD87410}">
      <dgm:prSet/>
      <dgm:spPr/>
      <dgm:t>
        <a:bodyPr/>
        <a:lstStyle/>
        <a:p>
          <a:endParaRPr lang="zh-CN" altLang="en-US"/>
        </a:p>
      </dgm:t>
    </dgm:pt>
    <dgm:pt modelId="{FE5038C4-83EA-4AFE-8F77-7DF6A313DB86}">
      <dgm:prSet phldrT="[文本]"/>
      <dgm:spPr/>
      <dgm:t>
        <a:bodyPr/>
        <a:lstStyle/>
        <a:p>
          <a:r>
            <a:rPr lang="zh-CN" altLang="en-US" dirty="0"/>
            <a:t>磁盘和磁盘阵列（</a:t>
          </a:r>
          <a:r>
            <a:rPr lang="en-US" altLang="zh-CN" dirty="0"/>
            <a:t>RAID</a:t>
          </a:r>
          <a:r>
            <a:rPr lang="zh-CN" altLang="en-US" dirty="0"/>
            <a:t>）</a:t>
          </a:r>
        </a:p>
      </dgm:t>
    </dgm:pt>
    <dgm:pt modelId="{AE3BE804-4A04-4C3B-B1E6-7B8A4F1A06EE}" type="parTrans" cxnId="{C90D0F5C-64ED-4112-B1AE-012230F8CB04}">
      <dgm:prSet/>
      <dgm:spPr/>
      <dgm:t>
        <a:bodyPr/>
        <a:lstStyle/>
        <a:p>
          <a:endParaRPr lang="zh-CN" altLang="en-US"/>
        </a:p>
      </dgm:t>
    </dgm:pt>
    <dgm:pt modelId="{7533592D-0AB7-4962-A696-00A429136736}" type="sibTrans" cxnId="{C90D0F5C-64ED-4112-B1AE-012230F8CB04}">
      <dgm:prSet/>
      <dgm:spPr/>
      <dgm:t>
        <a:bodyPr/>
        <a:lstStyle/>
        <a:p>
          <a:endParaRPr lang="zh-CN" altLang="en-US"/>
        </a:p>
      </dgm:t>
    </dgm:pt>
    <dgm:pt modelId="{54525FFE-305C-4DE6-A9EE-26DA0EA859C7}">
      <dgm:prSet phldrT="[文本]"/>
      <dgm:spPr/>
      <dgm:t>
        <a:bodyPr/>
        <a:lstStyle/>
        <a:p>
          <a:r>
            <a:rPr lang="zh-CN" altLang="en-US" dirty="0"/>
            <a:t>存储级存储器：</a:t>
          </a:r>
          <a:r>
            <a:rPr lang="en-US" altLang="zh-CN" dirty="0"/>
            <a:t>SSD</a:t>
          </a:r>
          <a:endParaRPr lang="zh-CN" altLang="en-US" dirty="0"/>
        </a:p>
      </dgm:t>
    </dgm:pt>
    <dgm:pt modelId="{CE7BF1FF-C7D3-4FB8-A636-6D1BAD53F0AA}" type="parTrans" cxnId="{F7F2492E-3CEF-46D2-A37C-33A70610EA62}">
      <dgm:prSet/>
      <dgm:spPr/>
      <dgm:t>
        <a:bodyPr/>
        <a:lstStyle/>
        <a:p>
          <a:endParaRPr lang="zh-CN" altLang="en-US"/>
        </a:p>
      </dgm:t>
    </dgm:pt>
    <dgm:pt modelId="{7C4CC6DC-013D-4E18-99C0-E7065272FE59}" type="sibTrans" cxnId="{F7F2492E-3CEF-46D2-A37C-33A70610EA62}">
      <dgm:prSet/>
      <dgm:spPr/>
      <dgm:t>
        <a:bodyPr/>
        <a:lstStyle/>
        <a:p>
          <a:endParaRPr lang="zh-CN" altLang="en-US"/>
        </a:p>
      </dgm:t>
    </dgm:pt>
    <dgm:pt modelId="{0EC6BD35-4956-4451-8367-13244349896D}">
      <dgm:prSet phldrT="[文本]"/>
      <dgm:spPr/>
      <dgm:t>
        <a:bodyPr/>
        <a:lstStyle/>
        <a:p>
          <a:r>
            <a:rPr lang="zh-CN" altLang="en-US" dirty="0"/>
            <a:t>光盘</a:t>
          </a:r>
        </a:p>
      </dgm:t>
    </dgm:pt>
    <dgm:pt modelId="{D4D7956A-CC07-470D-8442-EB468C57CC46}" type="parTrans" cxnId="{4D67F7A7-CBC4-4B95-8EEA-A88A6CDAA5EC}">
      <dgm:prSet/>
      <dgm:spPr/>
      <dgm:t>
        <a:bodyPr/>
        <a:lstStyle/>
        <a:p>
          <a:endParaRPr lang="zh-CN" altLang="en-US"/>
        </a:p>
      </dgm:t>
    </dgm:pt>
    <dgm:pt modelId="{A5D9D354-A711-4610-A00E-D5B76D031B19}" type="sibTrans" cxnId="{4D67F7A7-CBC4-4B95-8EEA-A88A6CDAA5EC}">
      <dgm:prSet/>
      <dgm:spPr/>
      <dgm:t>
        <a:bodyPr/>
        <a:lstStyle/>
        <a:p>
          <a:endParaRPr lang="zh-CN" altLang="en-US"/>
        </a:p>
      </dgm:t>
    </dgm:pt>
    <dgm:pt modelId="{0661A291-BCC7-4C0A-84F3-06DC13BA4B95}" type="pres">
      <dgm:prSet presAssocID="{730C469D-E245-414E-B3E4-F07032B16D54}" presName="Name0" presStyleCnt="0">
        <dgm:presLayoutVars>
          <dgm:dir/>
          <dgm:animLvl val="lvl"/>
          <dgm:resizeHandles val="exact"/>
        </dgm:presLayoutVars>
      </dgm:prSet>
      <dgm:spPr/>
    </dgm:pt>
    <dgm:pt modelId="{A0105187-3280-43E5-A4BA-A306526334A7}" type="pres">
      <dgm:prSet presAssocID="{564D0FD1-8D56-496A-8B74-4EF0C75F5F28}" presName="composite" presStyleCnt="0"/>
      <dgm:spPr/>
    </dgm:pt>
    <dgm:pt modelId="{9B5738AD-6EDA-4B23-97C4-BFA8DB504CDE}" type="pres">
      <dgm:prSet presAssocID="{564D0FD1-8D56-496A-8B74-4EF0C75F5F28}" presName="parTx" presStyleLbl="alignNode1" presStyleIdx="0" presStyleCnt="2">
        <dgm:presLayoutVars>
          <dgm:chMax val="0"/>
          <dgm:chPref val="0"/>
          <dgm:bulletEnabled val="1"/>
        </dgm:presLayoutVars>
      </dgm:prSet>
      <dgm:spPr/>
    </dgm:pt>
    <dgm:pt modelId="{BB082419-18CA-4030-9631-156FF6B17A86}" type="pres">
      <dgm:prSet presAssocID="{564D0FD1-8D56-496A-8B74-4EF0C75F5F28}" presName="desTx" presStyleLbl="alignAccFollowNode1" presStyleIdx="0" presStyleCnt="2">
        <dgm:presLayoutVars>
          <dgm:bulletEnabled val="1"/>
        </dgm:presLayoutVars>
      </dgm:prSet>
      <dgm:spPr/>
    </dgm:pt>
    <dgm:pt modelId="{ECAEA790-88C1-4545-A20B-1B47197EC224}" type="pres">
      <dgm:prSet presAssocID="{CEFA078C-3882-4FB7-8973-A6DF6B6203EF}" presName="space" presStyleCnt="0"/>
      <dgm:spPr/>
    </dgm:pt>
    <dgm:pt modelId="{6277655D-D8DB-443F-87F3-82A4CCA7E175}" type="pres">
      <dgm:prSet presAssocID="{B7A1FACE-FC22-4F4D-9241-8ABA146C822A}" presName="composite" presStyleCnt="0"/>
      <dgm:spPr/>
    </dgm:pt>
    <dgm:pt modelId="{4370E3A3-B5F6-4A89-86DF-D364E0A825A5}" type="pres">
      <dgm:prSet presAssocID="{B7A1FACE-FC22-4F4D-9241-8ABA146C822A}" presName="parTx" presStyleLbl="alignNode1" presStyleIdx="1" presStyleCnt="2">
        <dgm:presLayoutVars>
          <dgm:chMax val="0"/>
          <dgm:chPref val="0"/>
          <dgm:bulletEnabled val="1"/>
        </dgm:presLayoutVars>
      </dgm:prSet>
      <dgm:spPr/>
    </dgm:pt>
    <dgm:pt modelId="{4216D824-0A49-4C32-9701-B2AF1F2976E4}" type="pres">
      <dgm:prSet presAssocID="{B7A1FACE-FC22-4F4D-9241-8ABA146C822A}" presName="desTx" presStyleLbl="alignAccFollowNode1" presStyleIdx="1" presStyleCnt="2">
        <dgm:presLayoutVars>
          <dgm:bulletEnabled val="1"/>
        </dgm:presLayoutVars>
      </dgm:prSet>
      <dgm:spPr/>
    </dgm:pt>
  </dgm:ptLst>
  <dgm:cxnLst>
    <dgm:cxn modelId="{41650507-8601-4373-8441-B551C8F0EAA7}" srcId="{B7A1FACE-FC22-4F4D-9241-8ABA146C822A}" destId="{3D312417-B1F5-475E-AC9C-14BF6F3D413F}" srcOrd="1" destOrd="0" parTransId="{1038D7BF-7788-4852-88B8-D209D7206FB4}" sibTransId="{056F8E61-FE0B-4C01-89C8-9DCBD77C15D7}"/>
    <dgm:cxn modelId="{2C3EB80F-2986-49F8-AC0C-CDBB34C0B843}" srcId="{730C469D-E245-414E-B3E4-F07032B16D54}" destId="{B7A1FACE-FC22-4F4D-9241-8ABA146C822A}" srcOrd="1" destOrd="0" parTransId="{89191326-AFAE-4CB9-BA7F-2DF0731E17E1}" sibTransId="{2407ED15-502C-4958-8313-96140E07C7A1}"/>
    <dgm:cxn modelId="{7C41A814-6C23-4B75-9DE4-8BF7F4A320FD}" type="presOf" srcId="{3E265919-1B16-4B77-967B-FC6BF6D2496E}" destId="{4216D824-0A49-4C32-9701-B2AF1F2976E4}" srcOrd="0" destOrd="0" presId="urn:microsoft.com/office/officeart/2005/8/layout/hList1"/>
    <dgm:cxn modelId="{469EBE1C-D5A3-49B2-8D83-5C0966AB9A8B}" type="presOf" srcId="{54525FFE-305C-4DE6-A9EE-26DA0EA859C7}" destId="{4216D824-0A49-4C32-9701-B2AF1F2976E4}" srcOrd="0" destOrd="3" presId="urn:microsoft.com/office/officeart/2005/8/layout/hList1"/>
    <dgm:cxn modelId="{34D2571D-6B4D-43EC-A30A-27625D665AC5}" srcId="{B7A1FACE-FC22-4F4D-9241-8ABA146C822A}" destId="{3E265919-1B16-4B77-967B-FC6BF6D2496E}" srcOrd="0" destOrd="0" parTransId="{13723A76-4D1F-43AD-95B5-3BC4A3661BD3}" sibTransId="{9FA552A6-3D88-4119-8173-3E8367A6429D}"/>
    <dgm:cxn modelId="{30B05223-9640-43A4-BDC9-1CC8B0A43766}" type="presOf" srcId="{4CA291F4-6391-47D8-A92D-01B8F23CB339}" destId="{BB082419-18CA-4030-9631-156FF6B17A86}" srcOrd="0" destOrd="2" presId="urn:microsoft.com/office/officeart/2005/8/layout/hList1"/>
    <dgm:cxn modelId="{F7F2492E-3CEF-46D2-A37C-33A70610EA62}" srcId="{B7A1FACE-FC22-4F4D-9241-8ABA146C822A}" destId="{54525FFE-305C-4DE6-A9EE-26DA0EA859C7}" srcOrd="3" destOrd="0" parTransId="{CE7BF1FF-C7D3-4FB8-A636-6D1BAD53F0AA}" sibTransId="{7C4CC6DC-013D-4E18-99C0-E7065272FE59}"/>
    <dgm:cxn modelId="{FAB83E37-2F87-45E0-988C-8C52621D41DD}" type="presOf" srcId="{0EC6BD35-4956-4451-8367-13244349896D}" destId="{4216D824-0A49-4C32-9701-B2AF1F2976E4}" srcOrd="0" destOrd="4" presId="urn:microsoft.com/office/officeart/2005/8/layout/hList1"/>
    <dgm:cxn modelId="{15B1B73F-A7EF-4DBB-92B1-4C3B28AD6463}" type="presOf" srcId="{80098356-40F7-4AAD-9825-F5B1B91AD6A5}" destId="{BB082419-18CA-4030-9631-156FF6B17A86}" srcOrd="0" destOrd="0" presId="urn:microsoft.com/office/officeart/2005/8/layout/hList1"/>
    <dgm:cxn modelId="{C90D0F5C-64ED-4112-B1AE-012230F8CB04}" srcId="{B7A1FACE-FC22-4F4D-9241-8ABA146C822A}" destId="{FE5038C4-83EA-4AFE-8F77-7DF6A313DB86}" srcOrd="2" destOrd="0" parTransId="{AE3BE804-4A04-4C3B-B1E6-7B8A4F1A06EE}" sibTransId="{7533592D-0AB7-4962-A696-00A429136736}"/>
    <dgm:cxn modelId="{D7C6B95E-6821-4BC3-A106-434F3AD87410}" srcId="{564D0FD1-8D56-496A-8B74-4EF0C75F5F28}" destId="{32814982-3413-4E10-8381-EBAD59DF2247}" srcOrd="3" destOrd="0" parTransId="{02975A92-968D-408E-9FBB-0595E78C5F3D}" sibTransId="{8F590517-2E6E-44EF-BEDD-65A0DA8DA53F}"/>
    <dgm:cxn modelId="{5C6D5448-B450-4188-B915-D484C971FDEF}" type="presOf" srcId="{564D0FD1-8D56-496A-8B74-4EF0C75F5F28}" destId="{9B5738AD-6EDA-4B23-97C4-BFA8DB504CDE}" srcOrd="0" destOrd="0" presId="urn:microsoft.com/office/officeart/2005/8/layout/hList1"/>
    <dgm:cxn modelId="{2F43CA48-682F-4E1B-9102-3496978D88E7}" srcId="{564D0FD1-8D56-496A-8B74-4EF0C75F5F28}" destId="{80098356-40F7-4AAD-9825-F5B1B91AD6A5}" srcOrd="0" destOrd="0" parTransId="{6FDF8177-FA43-4F78-B746-A92C8CA00858}" sibTransId="{2112D646-6545-4006-BEC9-902047CD3DD1}"/>
    <dgm:cxn modelId="{14290F6E-D4CC-4045-9A53-3C2BACA7E8DE}" srcId="{564D0FD1-8D56-496A-8B74-4EF0C75F5F28}" destId="{4CA291F4-6391-47D8-A92D-01B8F23CB339}" srcOrd="2" destOrd="0" parTransId="{68B51450-6643-4189-8E34-6B965DA5F512}" sibTransId="{042E1E5B-7885-4333-86D2-E7C6C5B7F844}"/>
    <dgm:cxn modelId="{2E63C08A-A098-4B4C-9DC0-9B8D7ED3C838}" type="presOf" srcId="{B7A1FACE-FC22-4F4D-9241-8ABA146C822A}" destId="{4370E3A3-B5F6-4A89-86DF-D364E0A825A5}" srcOrd="0" destOrd="0" presId="urn:microsoft.com/office/officeart/2005/8/layout/hList1"/>
    <dgm:cxn modelId="{581AB98F-43D6-467A-A9D7-F3506131A065}" type="presOf" srcId="{3D312417-B1F5-475E-AC9C-14BF6F3D413F}" destId="{4216D824-0A49-4C32-9701-B2AF1F2976E4}" srcOrd="0" destOrd="1" presId="urn:microsoft.com/office/officeart/2005/8/layout/hList1"/>
    <dgm:cxn modelId="{4D67F7A7-CBC4-4B95-8EEA-A88A6CDAA5EC}" srcId="{B7A1FACE-FC22-4F4D-9241-8ABA146C822A}" destId="{0EC6BD35-4956-4451-8367-13244349896D}" srcOrd="4" destOrd="0" parTransId="{D4D7956A-CC07-470D-8442-EB468C57CC46}" sibTransId="{A5D9D354-A711-4610-A00E-D5B76D031B19}"/>
    <dgm:cxn modelId="{BE0C6EC6-3263-4F5A-954D-8814961420E5}" srcId="{730C469D-E245-414E-B3E4-F07032B16D54}" destId="{564D0FD1-8D56-496A-8B74-4EF0C75F5F28}" srcOrd="0" destOrd="0" parTransId="{E478154F-234B-45AC-8594-E74C43CF4429}" sibTransId="{CEFA078C-3882-4FB7-8973-A6DF6B6203EF}"/>
    <dgm:cxn modelId="{5851FAC9-4056-4584-A93F-CBFBBF0B2C4B}" type="presOf" srcId="{730C469D-E245-414E-B3E4-F07032B16D54}" destId="{0661A291-BCC7-4C0A-84F3-06DC13BA4B95}" srcOrd="0" destOrd="0" presId="urn:microsoft.com/office/officeart/2005/8/layout/hList1"/>
    <dgm:cxn modelId="{1911F8CA-237D-417D-8AD9-A301FFE4540F}" type="presOf" srcId="{FE5038C4-83EA-4AFE-8F77-7DF6A313DB86}" destId="{4216D824-0A49-4C32-9701-B2AF1F2976E4}" srcOrd="0" destOrd="2" presId="urn:microsoft.com/office/officeart/2005/8/layout/hList1"/>
    <dgm:cxn modelId="{97DAB9CF-D8A0-4A2C-A514-01F93E7CFE09}" type="presOf" srcId="{E683E001-7D6A-4B72-9BC2-5A507CBA2E97}" destId="{BB082419-18CA-4030-9631-156FF6B17A86}" srcOrd="0" destOrd="1" presId="urn:microsoft.com/office/officeart/2005/8/layout/hList1"/>
    <dgm:cxn modelId="{607E97EB-6687-4FE3-9618-0C0BB26A195E}" srcId="{564D0FD1-8D56-496A-8B74-4EF0C75F5F28}" destId="{E683E001-7D6A-4B72-9BC2-5A507CBA2E97}" srcOrd="1" destOrd="0" parTransId="{D6A5C996-3BC5-4F6D-9D27-BF92E89DB553}" sibTransId="{B720DC26-066E-4781-8040-21E32583291B}"/>
    <dgm:cxn modelId="{0F93CFFB-7B2C-4162-ACFA-A021655E514E}" type="presOf" srcId="{32814982-3413-4E10-8381-EBAD59DF2247}" destId="{BB082419-18CA-4030-9631-156FF6B17A86}" srcOrd="0" destOrd="3" presId="urn:microsoft.com/office/officeart/2005/8/layout/hList1"/>
    <dgm:cxn modelId="{C6926964-3CD7-4E1D-9DBA-02332BD06A42}" type="presParOf" srcId="{0661A291-BCC7-4C0A-84F3-06DC13BA4B95}" destId="{A0105187-3280-43E5-A4BA-A306526334A7}" srcOrd="0" destOrd="0" presId="urn:microsoft.com/office/officeart/2005/8/layout/hList1"/>
    <dgm:cxn modelId="{48365CD3-E021-4512-A979-ECD4C0C78D0E}" type="presParOf" srcId="{A0105187-3280-43E5-A4BA-A306526334A7}" destId="{9B5738AD-6EDA-4B23-97C4-BFA8DB504CDE}" srcOrd="0" destOrd="0" presId="urn:microsoft.com/office/officeart/2005/8/layout/hList1"/>
    <dgm:cxn modelId="{C9E7841B-689C-4ED6-AAA4-2686CD9F5629}" type="presParOf" srcId="{A0105187-3280-43E5-A4BA-A306526334A7}" destId="{BB082419-18CA-4030-9631-156FF6B17A86}" srcOrd="1" destOrd="0" presId="urn:microsoft.com/office/officeart/2005/8/layout/hList1"/>
    <dgm:cxn modelId="{168EF476-6F34-4951-B2AA-5AE902B69BC1}" type="presParOf" srcId="{0661A291-BCC7-4C0A-84F3-06DC13BA4B95}" destId="{ECAEA790-88C1-4545-A20B-1B47197EC224}" srcOrd="1" destOrd="0" presId="urn:microsoft.com/office/officeart/2005/8/layout/hList1"/>
    <dgm:cxn modelId="{705A4FDF-02C0-4F1F-9B56-0EB77AFF2F2F}" type="presParOf" srcId="{0661A291-BCC7-4C0A-84F3-06DC13BA4B95}" destId="{6277655D-D8DB-443F-87F3-82A4CCA7E175}" srcOrd="2" destOrd="0" presId="urn:microsoft.com/office/officeart/2005/8/layout/hList1"/>
    <dgm:cxn modelId="{265BB0CB-F8F5-4DF5-B4B1-BEC4D37A1943}" type="presParOf" srcId="{6277655D-D8DB-443F-87F3-82A4CCA7E175}" destId="{4370E3A3-B5F6-4A89-86DF-D364E0A825A5}" srcOrd="0" destOrd="0" presId="urn:microsoft.com/office/officeart/2005/8/layout/hList1"/>
    <dgm:cxn modelId="{26FEAA98-5CD7-45F0-ABDA-C4D0E5387E91}" type="presParOf" srcId="{6277655D-D8DB-443F-87F3-82A4CCA7E175}" destId="{4216D824-0A49-4C32-9701-B2AF1F2976E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AEAD25-EDA8-40D3-8B9E-57FE5C9F84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54141B15-1670-4D87-91EF-3958A4568C31}">
      <dgm:prSet phldrT="[文本]"/>
      <dgm:spPr/>
      <dgm:t>
        <a:bodyPr/>
        <a:lstStyle/>
        <a:p>
          <a:r>
            <a:rPr lang="zh-CN" altLang="en-US" dirty="0"/>
            <a:t>数据不保存</a:t>
          </a:r>
        </a:p>
      </dgm:t>
    </dgm:pt>
    <dgm:pt modelId="{2A96A38A-374E-477D-8F0B-B49F06559B94}" type="parTrans" cxnId="{B88DD03F-5D47-40FC-8EDB-3044AD212074}">
      <dgm:prSet/>
      <dgm:spPr/>
      <dgm:t>
        <a:bodyPr/>
        <a:lstStyle/>
        <a:p>
          <a:endParaRPr lang="zh-CN" altLang="en-US"/>
        </a:p>
      </dgm:t>
    </dgm:pt>
    <dgm:pt modelId="{AC3D567A-998F-4F25-A56F-5D0AD2F3BA31}" type="sibTrans" cxnId="{B88DD03F-5D47-40FC-8EDB-3044AD212074}">
      <dgm:prSet/>
      <dgm:spPr/>
      <dgm:t>
        <a:bodyPr/>
        <a:lstStyle/>
        <a:p>
          <a:endParaRPr lang="zh-CN" altLang="en-US"/>
        </a:p>
      </dgm:t>
    </dgm:pt>
    <dgm:pt modelId="{9062A20A-DD12-4FBE-995A-E40A567582E6}">
      <dgm:prSet phldrT="[文本]"/>
      <dgm:spPr/>
      <dgm:t>
        <a:bodyPr/>
        <a:lstStyle/>
        <a:p>
          <a:r>
            <a:rPr lang="zh-CN" altLang="en-US" dirty="0"/>
            <a:t>数据不共享</a:t>
          </a:r>
        </a:p>
      </dgm:t>
    </dgm:pt>
    <dgm:pt modelId="{9579E810-D153-4DEE-AE45-4B79A70EDEEE}" type="parTrans" cxnId="{78F47B86-83E1-49B7-98D0-C4EB76C0DE3E}">
      <dgm:prSet/>
      <dgm:spPr/>
      <dgm:t>
        <a:bodyPr/>
        <a:lstStyle/>
        <a:p>
          <a:endParaRPr lang="zh-CN" altLang="en-US"/>
        </a:p>
      </dgm:t>
    </dgm:pt>
    <dgm:pt modelId="{70C1F57A-96A3-4A39-AA48-12D1E6FA20D0}" type="sibTrans" cxnId="{78F47B86-83E1-49B7-98D0-C4EB76C0DE3E}">
      <dgm:prSet/>
      <dgm:spPr/>
      <dgm:t>
        <a:bodyPr/>
        <a:lstStyle/>
        <a:p>
          <a:endParaRPr lang="zh-CN" altLang="en-US"/>
        </a:p>
      </dgm:t>
    </dgm:pt>
    <dgm:pt modelId="{FC03CD35-F71A-4D8B-8BA4-93CEC6FC1C4F}">
      <dgm:prSet phldrT="[文本]"/>
      <dgm:spPr/>
      <dgm:t>
        <a:bodyPr/>
        <a:lstStyle/>
        <a:p>
          <a:r>
            <a:rPr lang="zh-CN" altLang="en-US" dirty="0"/>
            <a:t>数据不独立</a:t>
          </a:r>
        </a:p>
      </dgm:t>
    </dgm:pt>
    <dgm:pt modelId="{BBCEF101-9B47-4A59-9D53-076FCBBD003E}" type="parTrans" cxnId="{C727C557-1B16-482D-9D2E-B14D8F4994D6}">
      <dgm:prSet/>
      <dgm:spPr/>
      <dgm:t>
        <a:bodyPr/>
        <a:lstStyle/>
        <a:p>
          <a:endParaRPr lang="zh-CN" altLang="en-US"/>
        </a:p>
      </dgm:t>
    </dgm:pt>
    <dgm:pt modelId="{0CEBF260-4C3A-4512-8D86-0DDB378F6704}" type="sibTrans" cxnId="{C727C557-1B16-482D-9D2E-B14D8F4994D6}">
      <dgm:prSet/>
      <dgm:spPr/>
      <dgm:t>
        <a:bodyPr/>
        <a:lstStyle/>
        <a:p>
          <a:endParaRPr lang="zh-CN" altLang="en-US"/>
        </a:p>
      </dgm:t>
    </dgm:pt>
    <dgm:pt modelId="{6DC2A4BF-D291-4079-9EF4-8E4819098E56}">
      <dgm:prSet phldrT="[文本]"/>
      <dgm:spPr/>
      <dgm:t>
        <a:bodyPr/>
        <a:lstStyle/>
        <a:p>
          <a:r>
            <a:rPr lang="zh-CN" altLang="en-US" dirty="0"/>
            <a:t>应用程序管理数据</a:t>
          </a:r>
        </a:p>
      </dgm:t>
    </dgm:pt>
    <dgm:pt modelId="{00EB4B18-5BD9-455C-8C2E-233495E79EFD}" type="parTrans" cxnId="{BE29B80F-75F7-4D78-BACC-6CB628C04979}">
      <dgm:prSet/>
      <dgm:spPr/>
      <dgm:t>
        <a:bodyPr/>
        <a:lstStyle/>
        <a:p>
          <a:endParaRPr lang="zh-CN" altLang="en-US"/>
        </a:p>
      </dgm:t>
    </dgm:pt>
    <dgm:pt modelId="{67B2F8AF-E491-4392-A02F-B957F180C6A0}" type="sibTrans" cxnId="{BE29B80F-75F7-4D78-BACC-6CB628C04979}">
      <dgm:prSet/>
      <dgm:spPr/>
      <dgm:t>
        <a:bodyPr/>
        <a:lstStyle/>
        <a:p>
          <a:endParaRPr lang="zh-CN" altLang="en-US"/>
        </a:p>
      </dgm:t>
    </dgm:pt>
    <dgm:pt modelId="{82E1B498-C0A4-43D3-86BE-8AC03FE3DFBB}" type="pres">
      <dgm:prSet presAssocID="{D2AEAD25-EDA8-40D3-8B9E-57FE5C9F84C0}" presName="diagram" presStyleCnt="0">
        <dgm:presLayoutVars>
          <dgm:dir/>
          <dgm:resizeHandles val="exact"/>
        </dgm:presLayoutVars>
      </dgm:prSet>
      <dgm:spPr/>
    </dgm:pt>
    <dgm:pt modelId="{7B879C32-94A1-4C71-9207-38B58FD5C432}" type="pres">
      <dgm:prSet presAssocID="{54141B15-1670-4D87-91EF-3958A4568C31}" presName="node" presStyleLbl="node1" presStyleIdx="0" presStyleCnt="4">
        <dgm:presLayoutVars>
          <dgm:bulletEnabled val="1"/>
        </dgm:presLayoutVars>
      </dgm:prSet>
      <dgm:spPr/>
    </dgm:pt>
    <dgm:pt modelId="{A9060564-3E17-4983-BD4A-A29667D5D434}" type="pres">
      <dgm:prSet presAssocID="{AC3D567A-998F-4F25-A56F-5D0AD2F3BA31}" presName="sibTrans" presStyleCnt="0"/>
      <dgm:spPr/>
    </dgm:pt>
    <dgm:pt modelId="{1DE4C91B-1278-4326-AC17-600208BC2722}" type="pres">
      <dgm:prSet presAssocID="{9062A20A-DD12-4FBE-995A-E40A567582E6}" presName="node" presStyleLbl="node1" presStyleIdx="1" presStyleCnt="4">
        <dgm:presLayoutVars>
          <dgm:bulletEnabled val="1"/>
        </dgm:presLayoutVars>
      </dgm:prSet>
      <dgm:spPr/>
    </dgm:pt>
    <dgm:pt modelId="{ACB8F2B9-5F91-427A-80FB-96FEB4F0FDDF}" type="pres">
      <dgm:prSet presAssocID="{70C1F57A-96A3-4A39-AA48-12D1E6FA20D0}" presName="sibTrans" presStyleCnt="0"/>
      <dgm:spPr/>
    </dgm:pt>
    <dgm:pt modelId="{0DFE656B-7908-4C06-AE2B-B3130CB985C2}" type="pres">
      <dgm:prSet presAssocID="{FC03CD35-F71A-4D8B-8BA4-93CEC6FC1C4F}" presName="node" presStyleLbl="node1" presStyleIdx="2" presStyleCnt="4">
        <dgm:presLayoutVars>
          <dgm:bulletEnabled val="1"/>
        </dgm:presLayoutVars>
      </dgm:prSet>
      <dgm:spPr/>
    </dgm:pt>
    <dgm:pt modelId="{F3693A8A-20A0-4529-B287-81C7BA1771F4}" type="pres">
      <dgm:prSet presAssocID="{0CEBF260-4C3A-4512-8D86-0DDB378F6704}" presName="sibTrans" presStyleCnt="0"/>
      <dgm:spPr/>
    </dgm:pt>
    <dgm:pt modelId="{91E5468E-3CE5-4730-ABEF-0774753B9B7C}" type="pres">
      <dgm:prSet presAssocID="{6DC2A4BF-D291-4079-9EF4-8E4819098E56}" presName="node" presStyleLbl="node1" presStyleIdx="3" presStyleCnt="4">
        <dgm:presLayoutVars>
          <dgm:bulletEnabled val="1"/>
        </dgm:presLayoutVars>
      </dgm:prSet>
      <dgm:spPr/>
    </dgm:pt>
  </dgm:ptLst>
  <dgm:cxnLst>
    <dgm:cxn modelId="{BE29B80F-75F7-4D78-BACC-6CB628C04979}" srcId="{D2AEAD25-EDA8-40D3-8B9E-57FE5C9F84C0}" destId="{6DC2A4BF-D291-4079-9EF4-8E4819098E56}" srcOrd="3" destOrd="0" parTransId="{00EB4B18-5BD9-455C-8C2E-233495E79EFD}" sibTransId="{67B2F8AF-E491-4392-A02F-B957F180C6A0}"/>
    <dgm:cxn modelId="{B88DD03F-5D47-40FC-8EDB-3044AD212074}" srcId="{D2AEAD25-EDA8-40D3-8B9E-57FE5C9F84C0}" destId="{54141B15-1670-4D87-91EF-3958A4568C31}" srcOrd="0" destOrd="0" parTransId="{2A96A38A-374E-477D-8F0B-B49F06559B94}" sibTransId="{AC3D567A-998F-4F25-A56F-5D0AD2F3BA31}"/>
    <dgm:cxn modelId="{12C15F40-B28E-4C82-AE04-CC6B8D939D45}" type="presOf" srcId="{FC03CD35-F71A-4D8B-8BA4-93CEC6FC1C4F}" destId="{0DFE656B-7908-4C06-AE2B-B3130CB985C2}" srcOrd="0" destOrd="0" presId="urn:microsoft.com/office/officeart/2005/8/layout/default"/>
    <dgm:cxn modelId="{E89A7B4B-1FA5-4775-A4FA-405D50E7A738}" type="presOf" srcId="{54141B15-1670-4D87-91EF-3958A4568C31}" destId="{7B879C32-94A1-4C71-9207-38B58FD5C432}" srcOrd="0" destOrd="0" presId="urn:microsoft.com/office/officeart/2005/8/layout/default"/>
    <dgm:cxn modelId="{C727C557-1B16-482D-9D2E-B14D8F4994D6}" srcId="{D2AEAD25-EDA8-40D3-8B9E-57FE5C9F84C0}" destId="{FC03CD35-F71A-4D8B-8BA4-93CEC6FC1C4F}" srcOrd="2" destOrd="0" parTransId="{BBCEF101-9B47-4A59-9D53-076FCBBD003E}" sibTransId="{0CEBF260-4C3A-4512-8D86-0DDB378F6704}"/>
    <dgm:cxn modelId="{6F307958-71D1-460D-965B-A0052CD99EBA}" type="presOf" srcId="{D2AEAD25-EDA8-40D3-8B9E-57FE5C9F84C0}" destId="{82E1B498-C0A4-43D3-86BE-8AC03FE3DFBB}" srcOrd="0" destOrd="0" presId="urn:microsoft.com/office/officeart/2005/8/layout/default"/>
    <dgm:cxn modelId="{78F47B86-83E1-49B7-98D0-C4EB76C0DE3E}" srcId="{D2AEAD25-EDA8-40D3-8B9E-57FE5C9F84C0}" destId="{9062A20A-DD12-4FBE-995A-E40A567582E6}" srcOrd="1" destOrd="0" parTransId="{9579E810-D153-4DEE-AE45-4B79A70EDEEE}" sibTransId="{70C1F57A-96A3-4A39-AA48-12D1E6FA20D0}"/>
    <dgm:cxn modelId="{2C767D8A-D420-47D8-B9D2-CB043032C234}" type="presOf" srcId="{9062A20A-DD12-4FBE-995A-E40A567582E6}" destId="{1DE4C91B-1278-4326-AC17-600208BC2722}" srcOrd="0" destOrd="0" presId="urn:microsoft.com/office/officeart/2005/8/layout/default"/>
    <dgm:cxn modelId="{7C223E9A-7648-4C26-9F7C-D0CB3F304F14}" type="presOf" srcId="{6DC2A4BF-D291-4079-9EF4-8E4819098E56}" destId="{91E5468E-3CE5-4730-ABEF-0774753B9B7C}" srcOrd="0" destOrd="0" presId="urn:microsoft.com/office/officeart/2005/8/layout/default"/>
    <dgm:cxn modelId="{B9FB4934-DF38-48A9-8820-D8B6FA814FB8}" type="presParOf" srcId="{82E1B498-C0A4-43D3-86BE-8AC03FE3DFBB}" destId="{7B879C32-94A1-4C71-9207-38B58FD5C432}" srcOrd="0" destOrd="0" presId="urn:microsoft.com/office/officeart/2005/8/layout/default"/>
    <dgm:cxn modelId="{B860D385-AB4D-4074-87E1-0E22582540E1}" type="presParOf" srcId="{82E1B498-C0A4-43D3-86BE-8AC03FE3DFBB}" destId="{A9060564-3E17-4983-BD4A-A29667D5D434}" srcOrd="1" destOrd="0" presId="urn:microsoft.com/office/officeart/2005/8/layout/default"/>
    <dgm:cxn modelId="{B9DBAAE5-51A2-420F-A5F9-1C26D9C6E45B}" type="presParOf" srcId="{82E1B498-C0A4-43D3-86BE-8AC03FE3DFBB}" destId="{1DE4C91B-1278-4326-AC17-600208BC2722}" srcOrd="2" destOrd="0" presId="urn:microsoft.com/office/officeart/2005/8/layout/default"/>
    <dgm:cxn modelId="{C704F5B6-2BFB-4428-A9FC-0457F2828B3E}" type="presParOf" srcId="{82E1B498-C0A4-43D3-86BE-8AC03FE3DFBB}" destId="{ACB8F2B9-5F91-427A-80FB-96FEB4F0FDDF}" srcOrd="3" destOrd="0" presId="urn:microsoft.com/office/officeart/2005/8/layout/default"/>
    <dgm:cxn modelId="{C61DF643-659B-4558-A9D1-291756E6D95E}" type="presParOf" srcId="{82E1B498-C0A4-43D3-86BE-8AC03FE3DFBB}" destId="{0DFE656B-7908-4C06-AE2B-B3130CB985C2}" srcOrd="4" destOrd="0" presId="urn:microsoft.com/office/officeart/2005/8/layout/default"/>
    <dgm:cxn modelId="{DA5BC379-1CB7-47A6-B1F6-1260B672D1C3}" type="presParOf" srcId="{82E1B498-C0A4-43D3-86BE-8AC03FE3DFBB}" destId="{F3693A8A-20A0-4529-B287-81C7BA1771F4}" srcOrd="5" destOrd="0" presId="urn:microsoft.com/office/officeart/2005/8/layout/default"/>
    <dgm:cxn modelId="{7BAE481C-E968-4160-900A-46D8EBE0F4EC}" type="presParOf" srcId="{82E1B498-C0A4-43D3-86BE-8AC03FE3DFBB}" destId="{91E5468E-3CE5-4730-ABEF-0774753B9B7C}"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79BF38-36A1-4EFC-86F8-2474A1A35817}" type="doc">
      <dgm:prSet loTypeId="urn:microsoft.com/office/officeart/2005/8/layout/process1" loCatId="process" qsTypeId="urn:microsoft.com/office/officeart/2005/8/quickstyle/simple1" qsCatId="simple" csTypeId="urn:microsoft.com/office/officeart/2005/8/colors/accent1_2" csCatId="accent1" phldr="1"/>
      <dgm:spPr/>
    </dgm:pt>
    <dgm:pt modelId="{7A9D8CA9-8751-4E13-B50A-6832EE16E37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人工管理</a:t>
          </a:r>
        </a:p>
      </dgm:t>
    </dgm:pt>
    <dgm:pt modelId="{E49E362C-DDB0-40E0-A9DE-A55F2DDF473B}" type="parTrans" cxnId="{34782E69-0A78-4B26-B10E-D9F615249AD9}">
      <dgm:prSet/>
      <dgm:spPr/>
      <dgm:t>
        <a:bodyPr/>
        <a:lstStyle/>
        <a:p>
          <a:endParaRPr lang="zh-CN" altLang="en-US"/>
        </a:p>
      </dgm:t>
    </dgm:pt>
    <dgm:pt modelId="{51B78FB9-D388-4BE8-8A89-67CD8A53E0B3}" type="sibTrans" cxnId="{34782E69-0A78-4B26-B10E-D9F615249AD9}">
      <dgm:prSet/>
      <dgm:spPr/>
      <dgm:t>
        <a:bodyPr/>
        <a:lstStyle/>
        <a:p>
          <a:endParaRPr lang="zh-CN" altLang="en-US"/>
        </a:p>
      </dgm:t>
    </dgm:pt>
    <dgm:pt modelId="{6B32ADAB-FAFC-42C9-85B5-BDE831EAFFAE}">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a:t>文件系统</a:t>
          </a:r>
        </a:p>
      </dgm:t>
    </dgm:pt>
    <dgm:pt modelId="{C1EA1869-72E5-4387-9CA1-B3F76F799199}" type="parTrans" cxnId="{512C858B-E32F-4CDB-9C93-755ED6BDA303}">
      <dgm:prSet/>
      <dgm:spPr/>
      <dgm:t>
        <a:bodyPr/>
        <a:lstStyle/>
        <a:p>
          <a:endParaRPr lang="zh-CN" altLang="en-US"/>
        </a:p>
      </dgm:t>
    </dgm:pt>
    <dgm:pt modelId="{80F2E8B8-A9E3-4F54-BA81-232306E618C4}" type="sibTrans" cxnId="{512C858B-E32F-4CDB-9C93-755ED6BDA303}">
      <dgm:prSet/>
      <dgm:spPr/>
      <dgm:t>
        <a:bodyPr/>
        <a:lstStyle/>
        <a:p>
          <a:endParaRPr lang="zh-CN" altLang="en-US"/>
        </a:p>
      </dgm:t>
    </dgm:pt>
    <dgm:pt modelId="{3B9A0FBB-9BB0-465D-B261-3AC81BE63918}">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大数据管理系统</a:t>
          </a:r>
        </a:p>
      </dgm:t>
    </dgm:pt>
    <dgm:pt modelId="{8DFF1F3B-B061-4857-A5F1-4E7A46573EC1}" type="parTrans" cxnId="{04A4EA42-D20E-4AD2-B3B3-22CB22DC739D}">
      <dgm:prSet/>
      <dgm:spPr/>
      <dgm:t>
        <a:bodyPr/>
        <a:lstStyle/>
        <a:p>
          <a:endParaRPr lang="zh-CN" altLang="en-US"/>
        </a:p>
      </dgm:t>
    </dgm:pt>
    <dgm:pt modelId="{A5739E1D-8C4D-464C-A17B-C2E47087FBC6}" type="sibTrans" cxnId="{04A4EA42-D20E-4AD2-B3B3-22CB22DC739D}">
      <dgm:prSet/>
      <dgm:spPr/>
      <dgm:t>
        <a:bodyPr/>
        <a:lstStyle/>
        <a:p>
          <a:endParaRPr lang="zh-CN" altLang="en-US"/>
        </a:p>
      </dgm:t>
    </dgm:pt>
    <dgm:pt modelId="{456C74C5-56E1-4BB5-9028-5B06AD3D2220}">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t>数据库系统</a:t>
          </a:r>
        </a:p>
      </dgm:t>
    </dgm:pt>
    <dgm:pt modelId="{529604A2-1D27-449F-B9A3-C221E0637B09}" type="parTrans" cxnId="{BC8F8262-0BDD-4BCF-9554-7B3A49ABB8AC}">
      <dgm:prSet/>
      <dgm:spPr/>
      <dgm:t>
        <a:bodyPr/>
        <a:lstStyle/>
        <a:p>
          <a:endParaRPr lang="zh-CN" altLang="en-US"/>
        </a:p>
      </dgm:t>
    </dgm:pt>
    <dgm:pt modelId="{964678E4-5A2E-4108-83BC-3FB4E56B18D6}" type="sibTrans" cxnId="{BC8F8262-0BDD-4BCF-9554-7B3A49ABB8AC}">
      <dgm:prSet/>
      <dgm:spPr/>
      <dgm:t>
        <a:bodyPr/>
        <a:lstStyle/>
        <a:p>
          <a:endParaRPr lang="zh-CN" altLang="en-US"/>
        </a:p>
      </dgm:t>
    </dgm:pt>
    <dgm:pt modelId="{600F41CE-D4A3-4FC8-963A-94AAE4414AF9}" type="pres">
      <dgm:prSet presAssocID="{A879BF38-36A1-4EFC-86F8-2474A1A35817}" presName="Name0" presStyleCnt="0">
        <dgm:presLayoutVars>
          <dgm:dir/>
          <dgm:resizeHandles val="exact"/>
        </dgm:presLayoutVars>
      </dgm:prSet>
      <dgm:spPr/>
    </dgm:pt>
    <dgm:pt modelId="{D7BDD952-CA70-42DC-AEEF-B5C53FD346A4}" type="pres">
      <dgm:prSet presAssocID="{7A9D8CA9-8751-4E13-B50A-6832EE16E370}" presName="node" presStyleLbl="node1" presStyleIdx="0" presStyleCnt="4">
        <dgm:presLayoutVars>
          <dgm:bulletEnabled val="1"/>
        </dgm:presLayoutVars>
      </dgm:prSet>
      <dgm:spPr/>
    </dgm:pt>
    <dgm:pt modelId="{53F5BF86-A191-4259-9237-3B53870C8FEB}" type="pres">
      <dgm:prSet presAssocID="{51B78FB9-D388-4BE8-8A89-67CD8A53E0B3}" presName="sibTrans" presStyleLbl="sibTrans2D1" presStyleIdx="0" presStyleCnt="3"/>
      <dgm:spPr/>
    </dgm:pt>
    <dgm:pt modelId="{1C64ACA7-D79E-4E62-A3EE-144BA92C73BA}" type="pres">
      <dgm:prSet presAssocID="{51B78FB9-D388-4BE8-8A89-67CD8A53E0B3}" presName="connectorText" presStyleLbl="sibTrans2D1" presStyleIdx="0" presStyleCnt="3"/>
      <dgm:spPr/>
    </dgm:pt>
    <dgm:pt modelId="{FE018036-EB94-42C2-BEF4-2322288C2677}" type="pres">
      <dgm:prSet presAssocID="{6B32ADAB-FAFC-42C9-85B5-BDE831EAFFAE}" presName="node" presStyleLbl="node1" presStyleIdx="1" presStyleCnt="4">
        <dgm:presLayoutVars>
          <dgm:bulletEnabled val="1"/>
        </dgm:presLayoutVars>
      </dgm:prSet>
      <dgm:spPr/>
    </dgm:pt>
    <dgm:pt modelId="{67789DB8-4FD0-4C6F-A100-B36A126492F6}" type="pres">
      <dgm:prSet presAssocID="{80F2E8B8-A9E3-4F54-BA81-232306E618C4}" presName="sibTrans" presStyleLbl="sibTrans2D1" presStyleIdx="1" presStyleCnt="3"/>
      <dgm:spPr/>
    </dgm:pt>
    <dgm:pt modelId="{CE0D1C0D-A2F1-4661-BC72-7C3FA2868AD3}" type="pres">
      <dgm:prSet presAssocID="{80F2E8B8-A9E3-4F54-BA81-232306E618C4}" presName="connectorText" presStyleLbl="sibTrans2D1" presStyleIdx="1" presStyleCnt="3"/>
      <dgm:spPr/>
    </dgm:pt>
    <dgm:pt modelId="{AD005454-E35A-4637-9EBF-9136CBA57388}" type="pres">
      <dgm:prSet presAssocID="{456C74C5-56E1-4BB5-9028-5B06AD3D2220}" presName="node" presStyleLbl="node1" presStyleIdx="2" presStyleCnt="4">
        <dgm:presLayoutVars>
          <dgm:bulletEnabled val="1"/>
        </dgm:presLayoutVars>
      </dgm:prSet>
      <dgm:spPr/>
    </dgm:pt>
    <dgm:pt modelId="{EFA7F428-20E7-4E40-9778-4B4058036301}" type="pres">
      <dgm:prSet presAssocID="{964678E4-5A2E-4108-83BC-3FB4E56B18D6}" presName="sibTrans" presStyleLbl="sibTrans2D1" presStyleIdx="2" presStyleCnt="3"/>
      <dgm:spPr/>
    </dgm:pt>
    <dgm:pt modelId="{1D018FEF-D53C-4E51-B7DF-4F21F0483BC5}" type="pres">
      <dgm:prSet presAssocID="{964678E4-5A2E-4108-83BC-3FB4E56B18D6}" presName="connectorText" presStyleLbl="sibTrans2D1" presStyleIdx="2" presStyleCnt="3"/>
      <dgm:spPr/>
    </dgm:pt>
    <dgm:pt modelId="{16E23BF8-FD53-4721-8DFA-86A6422C651F}" type="pres">
      <dgm:prSet presAssocID="{3B9A0FBB-9BB0-465D-B261-3AC81BE63918}" presName="node" presStyleLbl="node1" presStyleIdx="3" presStyleCnt="4">
        <dgm:presLayoutVars>
          <dgm:bulletEnabled val="1"/>
        </dgm:presLayoutVars>
      </dgm:prSet>
      <dgm:spPr/>
    </dgm:pt>
  </dgm:ptLst>
  <dgm:cxnLst>
    <dgm:cxn modelId="{F7C7B53D-9E91-4694-9FA0-4D08F487F476}" type="presOf" srcId="{A879BF38-36A1-4EFC-86F8-2474A1A35817}" destId="{600F41CE-D4A3-4FC8-963A-94AAE4414AF9}" srcOrd="0" destOrd="0" presId="urn:microsoft.com/office/officeart/2005/8/layout/process1"/>
    <dgm:cxn modelId="{08DF1D60-0B8D-4568-B210-8ED3763B876C}" type="presOf" srcId="{3B9A0FBB-9BB0-465D-B261-3AC81BE63918}" destId="{16E23BF8-FD53-4721-8DFA-86A6422C651F}" srcOrd="0" destOrd="0" presId="urn:microsoft.com/office/officeart/2005/8/layout/process1"/>
    <dgm:cxn modelId="{BC8F8262-0BDD-4BCF-9554-7B3A49ABB8AC}" srcId="{A879BF38-36A1-4EFC-86F8-2474A1A35817}" destId="{456C74C5-56E1-4BB5-9028-5B06AD3D2220}" srcOrd="2" destOrd="0" parTransId="{529604A2-1D27-449F-B9A3-C221E0637B09}" sibTransId="{964678E4-5A2E-4108-83BC-3FB4E56B18D6}"/>
    <dgm:cxn modelId="{7448A842-E7D6-405D-8FE7-14C8546AD781}" type="presOf" srcId="{7A9D8CA9-8751-4E13-B50A-6832EE16E370}" destId="{D7BDD952-CA70-42DC-AEEF-B5C53FD346A4}" srcOrd="0" destOrd="0" presId="urn:microsoft.com/office/officeart/2005/8/layout/process1"/>
    <dgm:cxn modelId="{04A4EA42-D20E-4AD2-B3B3-22CB22DC739D}" srcId="{A879BF38-36A1-4EFC-86F8-2474A1A35817}" destId="{3B9A0FBB-9BB0-465D-B261-3AC81BE63918}" srcOrd="3" destOrd="0" parTransId="{8DFF1F3B-B061-4857-A5F1-4E7A46573EC1}" sibTransId="{A5739E1D-8C4D-464C-A17B-C2E47087FBC6}"/>
    <dgm:cxn modelId="{13B97E63-D77F-4DC7-A4EE-02FD724E523E}" type="presOf" srcId="{964678E4-5A2E-4108-83BC-3FB4E56B18D6}" destId="{EFA7F428-20E7-4E40-9778-4B4058036301}" srcOrd="0" destOrd="0" presId="urn:microsoft.com/office/officeart/2005/8/layout/process1"/>
    <dgm:cxn modelId="{34782E69-0A78-4B26-B10E-D9F615249AD9}" srcId="{A879BF38-36A1-4EFC-86F8-2474A1A35817}" destId="{7A9D8CA9-8751-4E13-B50A-6832EE16E370}" srcOrd="0" destOrd="0" parTransId="{E49E362C-DDB0-40E0-A9DE-A55F2DDF473B}" sibTransId="{51B78FB9-D388-4BE8-8A89-67CD8A53E0B3}"/>
    <dgm:cxn modelId="{BC856E6E-C344-4DC6-8C7C-7CFAAFFA7544}" type="presOf" srcId="{6B32ADAB-FAFC-42C9-85B5-BDE831EAFFAE}" destId="{FE018036-EB94-42C2-BEF4-2322288C2677}" srcOrd="0" destOrd="0" presId="urn:microsoft.com/office/officeart/2005/8/layout/process1"/>
    <dgm:cxn modelId="{E529E552-A791-4FB4-9F06-9D5BF5F5657A}" type="presOf" srcId="{80F2E8B8-A9E3-4F54-BA81-232306E618C4}" destId="{CE0D1C0D-A2F1-4661-BC72-7C3FA2868AD3}" srcOrd="1" destOrd="0" presId="urn:microsoft.com/office/officeart/2005/8/layout/process1"/>
    <dgm:cxn modelId="{966A6579-8499-47CB-9E83-FE6710FD109B}" type="presOf" srcId="{964678E4-5A2E-4108-83BC-3FB4E56B18D6}" destId="{1D018FEF-D53C-4E51-B7DF-4F21F0483BC5}" srcOrd="1" destOrd="0" presId="urn:microsoft.com/office/officeart/2005/8/layout/process1"/>
    <dgm:cxn modelId="{512C858B-E32F-4CDB-9C93-755ED6BDA303}" srcId="{A879BF38-36A1-4EFC-86F8-2474A1A35817}" destId="{6B32ADAB-FAFC-42C9-85B5-BDE831EAFFAE}" srcOrd="1" destOrd="0" parTransId="{C1EA1869-72E5-4387-9CA1-B3F76F799199}" sibTransId="{80F2E8B8-A9E3-4F54-BA81-232306E618C4}"/>
    <dgm:cxn modelId="{DB9F3F9A-41EB-4766-8814-A09011DB93D1}" type="presOf" srcId="{80F2E8B8-A9E3-4F54-BA81-232306E618C4}" destId="{67789DB8-4FD0-4C6F-A100-B36A126492F6}" srcOrd="0" destOrd="0" presId="urn:microsoft.com/office/officeart/2005/8/layout/process1"/>
    <dgm:cxn modelId="{DDAD02C3-9490-43AA-AA17-25EDD7FA51DD}" type="presOf" srcId="{51B78FB9-D388-4BE8-8A89-67CD8A53E0B3}" destId="{53F5BF86-A191-4259-9237-3B53870C8FEB}" srcOrd="0" destOrd="0" presId="urn:microsoft.com/office/officeart/2005/8/layout/process1"/>
    <dgm:cxn modelId="{F94804D9-725C-4B81-A291-D655BD3A94DC}" type="presOf" srcId="{456C74C5-56E1-4BB5-9028-5B06AD3D2220}" destId="{AD005454-E35A-4637-9EBF-9136CBA57388}" srcOrd="0" destOrd="0" presId="urn:microsoft.com/office/officeart/2005/8/layout/process1"/>
    <dgm:cxn modelId="{1EA035F3-A944-4CB2-8003-A13EC38C8DCE}" type="presOf" srcId="{51B78FB9-D388-4BE8-8A89-67CD8A53E0B3}" destId="{1C64ACA7-D79E-4E62-A3EE-144BA92C73BA}" srcOrd="1" destOrd="0" presId="urn:microsoft.com/office/officeart/2005/8/layout/process1"/>
    <dgm:cxn modelId="{57DAAF8A-D97F-4A93-A8EB-E6D1C93E18C1}" type="presParOf" srcId="{600F41CE-D4A3-4FC8-963A-94AAE4414AF9}" destId="{D7BDD952-CA70-42DC-AEEF-B5C53FD346A4}" srcOrd="0" destOrd="0" presId="urn:microsoft.com/office/officeart/2005/8/layout/process1"/>
    <dgm:cxn modelId="{124272E2-B374-4CC8-B1C8-8960EFAE9FB8}" type="presParOf" srcId="{600F41CE-D4A3-4FC8-963A-94AAE4414AF9}" destId="{53F5BF86-A191-4259-9237-3B53870C8FEB}" srcOrd="1" destOrd="0" presId="urn:microsoft.com/office/officeart/2005/8/layout/process1"/>
    <dgm:cxn modelId="{30288EA2-F226-4E4E-91B8-759D918E911A}" type="presParOf" srcId="{53F5BF86-A191-4259-9237-3B53870C8FEB}" destId="{1C64ACA7-D79E-4E62-A3EE-144BA92C73BA}" srcOrd="0" destOrd="0" presId="urn:microsoft.com/office/officeart/2005/8/layout/process1"/>
    <dgm:cxn modelId="{7D807D5E-8A92-41C7-8978-644B925BA670}" type="presParOf" srcId="{600F41CE-D4A3-4FC8-963A-94AAE4414AF9}" destId="{FE018036-EB94-42C2-BEF4-2322288C2677}" srcOrd="2" destOrd="0" presId="urn:microsoft.com/office/officeart/2005/8/layout/process1"/>
    <dgm:cxn modelId="{79812404-3189-4B7D-A340-BAFB2E732BBE}" type="presParOf" srcId="{600F41CE-D4A3-4FC8-963A-94AAE4414AF9}" destId="{67789DB8-4FD0-4C6F-A100-B36A126492F6}" srcOrd="3" destOrd="0" presId="urn:microsoft.com/office/officeart/2005/8/layout/process1"/>
    <dgm:cxn modelId="{1393B443-E638-4B6B-ACBE-5365E8D286AD}" type="presParOf" srcId="{67789DB8-4FD0-4C6F-A100-B36A126492F6}" destId="{CE0D1C0D-A2F1-4661-BC72-7C3FA2868AD3}" srcOrd="0" destOrd="0" presId="urn:microsoft.com/office/officeart/2005/8/layout/process1"/>
    <dgm:cxn modelId="{1B3E9B56-BC5E-4939-9FA1-45796BCE7E35}" type="presParOf" srcId="{600F41CE-D4A3-4FC8-963A-94AAE4414AF9}" destId="{AD005454-E35A-4637-9EBF-9136CBA57388}" srcOrd="4" destOrd="0" presId="urn:microsoft.com/office/officeart/2005/8/layout/process1"/>
    <dgm:cxn modelId="{28EC3754-800A-4FC6-A844-813897A3DE04}" type="presParOf" srcId="{600F41CE-D4A3-4FC8-963A-94AAE4414AF9}" destId="{EFA7F428-20E7-4E40-9778-4B4058036301}" srcOrd="5" destOrd="0" presId="urn:microsoft.com/office/officeart/2005/8/layout/process1"/>
    <dgm:cxn modelId="{E008CC58-3295-453F-833D-3A94186B753F}" type="presParOf" srcId="{EFA7F428-20E7-4E40-9778-4B4058036301}" destId="{1D018FEF-D53C-4E51-B7DF-4F21F0483BC5}" srcOrd="0" destOrd="0" presId="urn:microsoft.com/office/officeart/2005/8/layout/process1"/>
    <dgm:cxn modelId="{81C43D70-ED6C-4226-B06B-C4B72A719A1D}" type="presParOf" srcId="{600F41CE-D4A3-4FC8-963A-94AAE4414AF9}" destId="{16E23BF8-FD53-4721-8DFA-86A6422C651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AEAD25-EDA8-40D3-8B9E-57FE5C9F84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FC03CD35-F71A-4D8B-8BA4-93CEC6FC1C4F}">
      <dgm:prSet phldrT="[文本]"/>
      <dgm:spPr/>
      <dgm:t>
        <a:bodyPr/>
        <a:lstStyle/>
        <a:p>
          <a:r>
            <a:rPr lang="zh-CN" altLang="en-US" dirty="0"/>
            <a:t>数据长期储存</a:t>
          </a:r>
        </a:p>
      </dgm:t>
    </dgm:pt>
    <dgm:pt modelId="{BBCEF101-9B47-4A59-9D53-076FCBBD003E}" type="parTrans" cxnId="{C727C557-1B16-482D-9D2E-B14D8F4994D6}">
      <dgm:prSet/>
      <dgm:spPr/>
      <dgm:t>
        <a:bodyPr/>
        <a:lstStyle/>
        <a:p>
          <a:endParaRPr lang="zh-CN" altLang="en-US"/>
        </a:p>
      </dgm:t>
    </dgm:pt>
    <dgm:pt modelId="{0CEBF260-4C3A-4512-8D86-0DDB378F6704}" type="sibTrans" cxnId="{C727C557-1B16-482D-9D2E-B14D8F4994D6}">
      <dgm:prSet/>
      <dgm:spPr/>
      <dgm:t>
        <a:bodyPr/>
        <a:lstStyle/>
        <a:p>
          <a:endParaRPr lang="zh-CN" altLang="en-US"/>
        </a:p>
      </dgm:t>
    </dgm:pt>
    <dgm:pt modelId="{6DC2A4BF-D291-4079-9EF4-8E4819098E56}">
      <dgm:prSet phldrT="[文本]"/>
      <dgm:spPr/>
      <dgm:t>
        <a:bodyPr/>
        <a:lstStyle/>
        <a:p>
          <a:r>
            <a:rPr lang="zh-CN" altLang="en-US" dirty="0"/>
            <a:t>由文件系统管理数据</a:t>
          </a:r>
        </a:p>
      </dgm:t>
    </dgm:pt>
    <dgm:pt modelId="{00EB4B18-5BD9-455C-8C2E-233495E79EFD}" type="parTrans" cxnId="{BE29B80F-75F7-4D78-BACC-6CB628C04979}">
      <dgm:prSet/>
      <dgm:spPr/>
      <dgm:t>
        <a:bodyPr/>
        <a:lstStyle/>
        <a:p>
          <a:endParaRPr lang="zh-CN" altLang="en-US"/>
        </a:p>
      </dgm:t>
    </dgm:pt>
    <dgm:pt modelId="{67B2F8AF-E491-4392-A02F-B957F180C6A0}" type="sibTrans" cxnId="{BE29B80F-75F7-4D78-BACC-6CB628C04979}">
      <dgm:prSet/>
      <dgm:spPr/>
      <dgm:t>
        <a:bodyPr/>
        <a:lstStyle/>
        <a:p>
          <a:endParaRPr lang="zh-CN" altLang="en-US"/>
        </a:p>
      </dgm:t>
    </dgm:pt>
    <dgm:pt modelId="{33098F13-AF6B-4DF1-A165-62BCCCF174F1}">
      <dgm:prSet phldrT="[文本]"/>
      <dgm:spPr>
        <a:solidFill>
          <a:srgbClr val="C00000"/>
        </a:solidFill>
      </dgm:spPr>
      <dgm:t>
        <a:bodyPr/>
        <a:lstStyle/>
        <a:p>
          <a:r>
            <a:rPr lang="zh-CN" altLang="en-US" dirty="0"/>
            <a:t>数据共享性差且冗余度大</a:t>
          </a:r>
        </a:p>
      </dgm:t>
    </dgm:pt>
    <dgm:pt modelId="{17BB35E3-0A1D-488E-849E-289FE093ACC8}" type="parTrans" cxnId="{1FA491C3-9426-47A2-80B4-7D299321766D}">
      <dgm:prSet/>
      <dgm:spPr/>
      <dgm:t>
        <a:bodyPr/>
        <a:lstStyle/>
        <a:p>
          <a:endParaRPr lang="zh-CN" altLang="en-US"/>
        </a:p>
      </dgm:t>
    </dgm:pt>
    <dgm:pt modelId="{22971E24-6A48-41E7-97B9-031F265BBCCF}" type="sibTrans" cxnId="{1FA491C3-9426-47A2-80B4-7D299321766D}">
      <dgm:prSet/>
      <dgm:spPr/>
      <dgm:t>
        <a:bodyPr/>
        <a:lstStyle/>
        <a:p>
          <a:endParaRPr lang="zh-CN" altLang="en-US"/>
        </a:p>
      </dgm:t>
    </dgm:pt>
    <dgm:pt modelId="{42078872-6B92-43C9-9AD4-BA53E2D31DAC}">
      <dgm:prSet phldrT="[文本]"/>
      <dgm:spPr>
        <a:solidFill>
          <a:srgbClr val="C00000"/>
        </a:solidFill>
      </dgm:spPr>
      <dgm:t>
        <a:bodyPr/>
        <a:lstStyle/>
        <a:p>
          <a:r>
            <a:rPr lang="zh-CN" altLang="en-US" dirty="0"/>
            <a:t>文件面向应用</a:t>
          </a:r>
        </a:p>
      </dgm:t>
    </dgm:pt>
    <dgm:pt modelId="{8A18ED41-6DC5-4BED-B728-25F5BDA5DFBF}" type="parTrans" cxnId="{B7A5BB4D-D3F8-460F-BD94-75D53D82634C}">
      <dgm:prSet/>
      <dgm:spPr/>
      <dgm:t>
        <a:bodyPr/>
        <a:lstStyle/>
        <a:p>
          <a:endParaRPr lang="zh-CN" altLang="en-US"/>
        </a:p>
      </dgm:t>
    </dgm:pt>
    <dgm:pt modelId="{FB67C09A-4EE5-4C18-AC06-BD68C73CA646}" type="sibTrans" cxnId="{B7A5BB4D-D3F8-460F-BD94-75D53D82634C}">
      <dgm:prSet/>
      <dgm:spPr/>
      <dgm:t>
        <a:bodyPr/>
        <a:lstStyle/>
        <a:p>
          <a:endParaRPr lang="zh-CN" altLang="en-US"/>
        </a:p>
      </dgm:t>
    </dgm:pt>
    <dgm:pt modelId="{82E1B498-C0A4-43D3-86BE-8AC03FE3DFBB}" type="pres">
      <dgm:prSet presAssocID="{D2AEAD25-EDA8-40D3-8B9E-57FE5C9F84C0}" presName="diagram" presStyleCnt="0">
        <dgm:presLayoutVars>
          <dgm:dir/>
          <dgm:resizeHandles val="exact"/>
        </dgm:presLayoutVars>
      </dgm:prSet>
      <dgm:spPr/>
    </dgm:pt>
    <dgm:pt modelId="{0DFE656B-7908-4C06-AE2B-B3130CB985C2}" type="pres">
      <dgm:prSet presAssocID="{FC03CD35-F71A-4D8B-8BA4-93CEC6FC1C4F}" presName="node" presStyleLbl="node1" presStyleIdx="0" presStyleCnt="4">
        <dgm:presLayoutVars>
          <dgm:bulletEnabled val="1"/>
        </dgm:presLayoutVars>
      </dgm:prSet>
      <dgm:spPr/>
    </dgm:pt>
    <dgm:pt modelId="{F3693A8A-20A0-4529-B287-81C7BA1771F4}" type="pres">
      <dgm:prSet presAssocID="{0CEBF260-4C3A-4512-8D86-0DDB378F6704}" presName="sibTrans" presStyleCnt="0"/>
      <dgm:spPr/>
    </dgm:pt>
    <dgm:pt modelId="{91E5468E-3CE5-4730-ABEF-0774753B9B7C}" type="pres">
      <dgm:prSet presAssocID="{6DC2A4BF-D291-4079-9EF4-8E4819098E56}" presName="node" presStyleLbl="node1" presStyleIdx="1" presStyleCnt="4">
        <dgm:presLayoutVars>
          <dgm:bulletEnabled val="1"/>
        </dgm:presLayoutVars>
      </dgm:prSet>
      <dgm:spPr/>
    </dgm:pt>
    <dgm:pt modelId="{C48F7EF0-679A-48C6-BF22-79DAD4CBA41A}" type="pres">
      <dgm:prSet presAssocID="{67B2F8AF-E491-4392-A02F-B957F180C6A0}" presName="sibTrans" presStyleCnt="0"/>
      <dgm:spPr/>
    </dgm:pt>
    <dgm:pt modelId="{51165765-713D-454D-9164-72808CD84C41}" type="pres">
      <dgm:prSet presAssocID="{33098F13-AF6B-4DF1-A165-62BCCCF174F1}" presName="node" presStyleLbl="node1" presStyleIdx="2" presStyleCnt="4">
        <dgm:presLayoutVars>
          <dgm:bulletEnabled val="1"/>
        </dgm:presLayoutVars>
      </dgm:prSet>
      <dgm:spPr/>
    </dgm:pt>
    <dgm:pt modelId="{3AC76566-B818-4A76-9710-DDE2A2F1BD03}" type="pres">
      <dgm:prSet presAssocID="{22971E24-6A48-41E7-97B9-031F265BBCCF}" presName="sibTrans" presStyleCnt="0"/>
      <dgm:spPr/>
    </dgm:pt>
    <dgm:pt modelId="{15C6BA0D-5EAF-40F6-BCE6-B1B64FDFF918}" type="pres">
      <dgm:prSet presAssocID="{42078872-6B92-43C9-9AD4-BA53E2D31DAC}" presName="node" presStyleLbl="node1" presStyleIdx="3" presStyleCnt="4">
        <dgm:presLayoutVars>
          <dgm:bulletEnabled val="1"/>
        </dgm:presLayoutVars>
      </dgm:prSet>
      <dgm:spPr/>
    </dgm:pt>
  </dgm:ptLst>
  <dgm:cxnLst>
    <dgm:cxn modelId="{BE29B80F-75F7-4D78-BACC-6CB628C04979}" srcId="{D2AEAD25-EDA8-40D3-8B9E-57FE5C9F84C0}" destId="{6DC2A4BF-D291-4079-9EF4-8E4819098E56}" srcOrd="1" destOrd="0" parTransId="{00EB4B18-5BD9-455C-8C2E-233495E79EFD}" sibTransId="{67B2F8AF-E491-4392-A02F-B957F180C6A0}"/>
    <dgm:cxn modelId="{E813FB24-1DEE-4F4F-9C75-701DB6AE0570}" type="presOf" srcId="{33098F13-AF6B-4DF1-A165-62BCCCF174F1}" destId="{51165765-713D-454D-9164-72808CD84C41}" srcOrd="0" destOrd="0" presId="urn:microsoft.com/office/officeart/2005/8/layout/default"/>
    <dgm:cxn modelId="{12C15F40-B28E-4C82-AE04-CC6B8D939D45}" type="presOf" srcId="{FC03CD35-F71A-4D8B-8BA4-93CEC6FC1C4F}" destId="{0DFE656B-7908-4C06-AE2B-B3130CB985C2}" srcOrd="0" destOrd="0" presId="urn:microsoft.com/office/officeart/2005/8/layout/default"/>
    <dgm:cxn modelId="{B7A5BB4D-D3F8-460F-BD94-75D53D82634C}" srcId="{D2AEAD25-EDA8-40D3-8B9E-57FE5C9F84C0}" destId="{42078872-6B92-43C9-9AD4-BA53E2D31DAC}" srcOrd="3" destOrd="0" parTransId="{8A18ED41-6DC5-4BED-B728-25F5BDA5DFBF}" sibTransId="{FB67C09A-4EE5-4C18-AC06-BD68C73CA646}"/>
    <dgm:cxn modelId="{C727C557-1B16-482D-9D2E-B14D8F4994D6}" srcId="{D2AEAD25-EDA8-40D3-8B9E-57FE5C9F84C0}" destId="{FC03CD35-F71A-4D8B-8BA4-93CEC6FC1C4F}" srcOrd="0" destOrd="0" parTransId="{BBCEF101-9B47-4A59-9D53-076FCBBD003E}" sibTransId="{0CEBF260-4C3A-4512-8D86-0DDB378F6704}"/>
    <dgm:cxn modelId="{6F307958-71D1-460D-965B-A0052CD99EBA}" type="presOf" srcId="{D2AEAD25-EDA8-40D3-8B9E-57FE5C9F84C0}" destId="{82E1B498-C0A4-43D3-86BE-8AC03FE3DFBB}" srcOrd="0" destOrd="0" presId="urn:microsoft.com/office/officeart/2005/8/layout/default"/>
    <dgm:cxn modelId="{7C223E9A-7648-4C26-9F7C-D0CB3F304F14}" type="presOf" srcId="{6DC2A4BF-D291-4079-9EF4-8E4819098E56}" destId="{91E5468E-3CE5-4730-ABEF-0774753B9B7C}" srcOrd="0" destOrd="0" presId="urn:microsoft.com/office/officeart/2005/8/layout/default"/>
    <dgm:cxn modelId="{BB61DCA9-884E-4BBA-8C31-938B22661A39}" type="presOf" srcId="{42078872-6B92-43C9-9AD4-BA53E2D31DAC}" destId="{15C6BA0D-5EAF-40F6-BCE6-B1B64FDFF918}" srcOrd="0" destOrd="0" presId="urn:microsoft.com/office/officeart/2005/8/layout/default"/>
    <dgm:cxn modelId="{1FA491C3-9426-47A2-80B4-7D299321766D}" srcId="{D2AEAD25-EDA8-40D3-8B9E-57FE5C9F84C0}" destId="{33098F13-AF6B-4DF1-A165-62BCCCF174F1}" srcOrd="2" destOrd="0" parTransId="{17BB35E3-0A1D-488E-849E-289FE093ACC8}" sibTransId="{22971E24-6A48-41E7-97B9-031F265BBCCF}"/>
    <dgm:cxn modelId="{C61DF643-659B-4558-A9D1-291756E6D95E}" type="presParOf" srcId="{82E1B498-C0A4-43D3-86BE-8AC03FE3DFBB}" destId="{0DFE656B-7908-4C06-AE2B-B3130CB985C2}" srcOrd="0" destOrd="0" presId="urn:microsoft.com/office/officeart/2005/8/layout/default"/>
    <dgm:cxn modelId="{DA5BC379-1CB7-47A6-B1F6-1260B672D1C3}" type="presParOf" srcId="{82E1B498-C0A4-43D3-86BE-8AC03FE3DFBB}" destId="{F3693A8A-20A0-4529-B287-81C7BA1771F4}" srcOrd="1" destOrd="0" presId="urn:microsoft.com/office/officeart/2005/8/layout/default"/>
    <dgm:cxn modelId="{7BAE481C-E968-4160-900A-46D8EBE0F4EC}" type="presParOf" srcId="{82E1B498-C0A4-43D3-86BE-8AC03FE3DFBB}" destId="{91E5468E-3CE5-4730-ABEF-0774753B9B7C}" srcOrd="2" destOrd="0" presId="urn:microsoft.com/office/officeart/2005/8/layout/default"/>
    <dgm:cxn modelId="{3DF106F4-A92C-4001-BAA6-8CF6A2A660EE}" type="presParOf" srcId="{82E1B498-C0A4-43D3-86BE-8AC03FE3DFBB}" destId="{C48F7EF0-679A-48C6-BF22-79DAD4CBA41A}" srcOrd="3" destOrd="0" presId="urn:microsoft.com/office/officeart/2005/8/layout/default"/>
    <dgm:cxn modelId="{8EC1BA9C-2ED6-4343-B66E-83F68DB55E6A}" type="presParOf" srcId="{82E1B498-C0A4-43D3-86BE-8AC03FE3DFBB}" destId="{51165765-713D-454D-9164-72808CD84C41}" srcOrd="4" destOrd="0" presId="urn:microsoft.com/office/officeart/2005/8/layout/default"/>
    <dgm:cxn modelId="{2EEDA766-2989-4385-B057-4813F97E25DD}" type="presParOf" srcId="{82E1B498-C0A4-43D3-86BE-8AC03FE3DFBB}" destId="{3AC76566-B818-4A76-9710-DDE2A2F1BD03}" srcOrd="5" destOrd="0" presId="urn:microsoft.com/office/officeart/2005/8/layout/default"/>
    <dgm:cxn modelId="{109BA830-ABA7-415F-ACD3-2B402DE00057}" type="presParOf" srcId="{82E1B498-C0A4-43D3-86BE-8AC03FE3DFBB}" destId="{15C6BA0D-5EAF-40F6-BCE6-B1B64FDFF918}"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41B65-1143-4ABE-974B-16E7430FF49C}">
      <dsp:nvSpPr>
        <dsp:cNvPr id="0" name=""/>
        <dsp:cNvSpPr/>
      </dsp:nvSpPr>
      <dsp:spPr>
        <a:xfrm rot="5400000">
          <a:off x="667354" y="1480096"/>
          <a:ext cx="1989345" cy="3310225"/>
        </a:xfrm>
        <a:prstGeom prst="corner">
          <a:avLst>
            <a:gd name="adj1" fmla="val 16120"/>
            <a:gd name="adj2" fmla="val 16110"/>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5A05F-5E86-450D-B813-EB65402B485C}">
      <dsp:nvSpPr>
        <dsp:cNvPr id="0" name=""/>
        <dsp:cNvSpPr/>
      </dsp:nvSpPr>
      <dsp:spPr>
        <a:xfrm>
          <a:off x="335283" y="2469140"/>
          <a:ext cx="2988490" cy="261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kern="1200" dirty="0"/>
            <a:t>20</a:t>
          </a:r>
          <a:r>
            <a:rPr lang="zh-CN" altLang="en-US" sz="2400" kern="1200" dirty="0"/>
            <a:t>世纪</a:t>
          </a:r>
          <a:r>
            <a:rPr lang="en-US" altLang="zh-CN" sz="2400" kern="1200" dirty="0"/>
            <a:t>90</a:t>
          </a:r>
          <a:r>
            <a:rPr lang="zh-CN" altLang="en-US" sz="2400" kern="1200" dirty="0"/>
            <a:t>年代</a:t>
          </a:r>
        </a:p>
        <a:p>
          <a:pPr marL="171450" lvl="1" indent="-171450" algn="l" defTabSz="844550">
            <a:lnSpc>
              <a:spcPct val="90000"/>
            </a:lnSpc>
            <a:spcBef>
              <a:spcPct val="0"/>
            </a:spcBef>
            <a:spcAft>
              <a:spcPct val="15000"/>
            </a:spcAft>
            <a:buChar char="•"/>
          </a:pPr>
          <a:r>
            <a:rPr lang="zh-CN" altLang="en-US" sz="1900" kern="1200" dirty="0"/>
            <a:t>数字技术和数据库系统</a:t>
          </a:r>
        </a:p>
        <a:p>
          <a:pPr marL="171450" lvl="1" indent="-171450" algn="l" defTabSz="844550">
            <a:lnSpc>
              <a:spcPct val="90000"/>
            </a:lnSpc>
            <a:spcBef>
              <a:spcPct val="0"/>
            </a:spcBef>
            <a:spcAft>
              <a:spcPct val="15000"/>
            </a:spcAft>
            <a:buChar char="•"/>
          </a:pPr>
          <a:r>
            <a:rPr lang="zh-CN" altLang="en-US" sz="1900" kern="1200" dirty="0"/>
            <a:t>企业信息的管理系统</a:t>
          </a:r>
        </a:p>
        <a:p>
          <a:pPr marL="171450" lvl="1" indent="-171450" algn="l" defTabSz="844550">
            <a:lnSpc>
              <a:spcPct val="90000"/>
            </a:lnSpc>
            <a:spcBef>
              <a:spcPct val="0"/>
            </a:spcBef>
            <a:spcAft>
              <a:spcPct val="15000"/>
            </a:spcAft>
            <a:buChar char="•"/>
          </a:pPr>
          <a:r>
            <a:rPr lang="zh-CN" altLang="en-US" sz="1900" kern="1200" dirty="0"/>
            <a:t>结构化数据集</a:t>
          </a:r>
        </a:p>
      </dsp:txBody>
      <dsp:txXfrm>
        <a:off x="335283" y="2469140"/>
        <a:ext cx="2988490" cy="2619586"/>
      </dsp:txXfrm>
    </dsp:sp>
    <dsp:sp modelId="{C99A7EA4-B6FD-48E5-9A04-8BB996ECBC07}">
      <dsp:nvSpPr>
        <dsp:cNvPr id="0" name=""/>
        <dsp:cNvSpPr/>
      </dsp:nvSpPr>
      <dsp:spPr>
        <a:xfrm>
          <a:off x="2759907" y="1236393"/>
          <a:ext cx="563866" cy="563866"/>
        </a:xfrm>
        <a:prstGeom prst="triangle">
          <a:avLst>
            <a:gd name="adj" fmla="val 100000"/>
          </a:avLst>
        </a:prstGeom>
        <a:solidFill>
          <a:schemeClr val="accent1">
            <a:shade val="80000"/>
            <a:hueOff val="177389"/>
            <a:satOff val="-9961"/>
            <a:lumOff val="8590"/>
            <a:alphaOff val="0"/>
          </a:schemeClr>
        </a:solidFill>
        <a:ln w="12700" cap="flat" cmpd="sng" algn="ctr">
          <a:solidFill>
            <a:schemeClr val="accent1">
              <a:shade val="80000"/>
              <a:hueOff val="177389"/>
              <a:satOff val="-9961"/>
              <a:lumOff val="85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F8533B-F0B5-405A-AE46-343BC9F4DE51}">
      <dsp:nvSpPr>
        <dsp:cNvPr id="0" name=""/>
        <dsp:cNvSpPr/>
      </dsp:nvSpPr>
      <dsp:spPr>
        <a:xfrm rot="5400000">
          <a:off x="4325850" y="574797"/>
          <a:ext cx="1989345" cy="3310225"/>
        </a:xfrm>
        <a:prstGeom prst="corner">
          <a:avLst>
            <a:gd name="adj1" fmla="val 16120"/>
            <a:gd name="adj2" fmla="val 16110"/>
          </a:avLst>
        </a:prstGeom>
        <a:solidFill>
          <a:schemeClr val="accent1">
            <a:shade val="80000"/>
            <a:hueOff val="354778"/>
            <a:satOff val="-19922"/>
            <a:lumOff val="17181"/>
            <a:alphaOff val="0"/>
          </a:schemeClr>
        </a:solidFill>
        <a:ln w="12700" cap="flat" cmpd="sng" algn="ctr">
          <a:solidFill>
            <a:schemeClr val="accent1">
              <a:shade val="80000"/>
              <a:hueOff val="354778"/>
              <a:satOff val="-19922"/>
              <a:lumOff val="171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6F5305-0D2D-470A-8EF8-07F0692F9906}">
      <dsp:nvSpPr>
        <dsp:cNvPr id="0" name=""/>
        <dsp:cNvSpPr/>
      </dsp:nvSpPr>
      <dsp:spPr>
        <a:xfrm>
          <a:off x="3993779" y="1563842"/>
          <a:ext cx="2988490" cy="261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altLang="zh-CN" sz="2400" kern="1200" dirty="0"/>
            <a:t>Web</a:t>
          </a:r>
          <a:r>
            <a:rPr lang="zh-CN" altLang="en-US" sz="2400" kern="1200" dirty="0"/>
            <a:t>系统的日益流行</a:t>
          </a:r>
        </a:p>
        <a:p>
          <a:pPr marL="171450" lvl="1" indent="-171450" algn="l" defTabSz="844550">
            <a:lnSpc>
              <a:spcPct val="90000"/>
            </a:lnSpc>
            <a:spcBef>
              <a:spcPct val="0"/>
            </a:spcBef>
            <a:spcAft>
              <a:spcPct val="15000"/>
            </a:spcAft>
            <a:buChar char="•"/>
          </a:pPr>
          <a:r>
            <a:rPr lang="zh-CN" altLang="en-US" sz="1900" kern="1200" dirty="0"/>
            <a:t>搜索引擎和电子商务</a:t>
          </a:r>
        </a:p>
        <a:p>
          <a:pPr marL="171450" lvl="1" indent="-171450" algn="l" defTabSz="844550">
            <a:lnSpc>
              <a:spcPct val="90000"/>
            </a:lnSpc>
            <a:spcBef>
              <a:spcPct val="0"/>
            </a:spcBef>
            <a:spcAft>
              <a:spcPct val="15000"/>
            </a:spcAft>
            <a:buChar char="•"/>
          </a:pPr>
          <a:r>
            <a:rPr lang="en-US" altLang="zh-CN" sz="1900" kern="1200" dirty="0"/>
            <a:t>Web2.0</a:t>
          </a:r>
          <a:r>
            <a:rPr lang="zh-CN" altLang="en-US" sz="1900" kern="1200" dirty="0"/>
            <a:t>和社交网络</a:t>
          </a:r>
        </a:p>
        <a:p>
          <a:pPr marL="171450" lvl="1" indent="-171450" algn="l" defTabSz="844550">
            <a:lnSpc>
              <a:spcPct val="90000"/>
            </a:lnSpc>
            <a:spcBef>
              <a:spcPct val="0"/>
            </a:spcBef>
            <a:spcAft>
              <a:spcPct val="15000"/>
            </a:spcAft>
            <a:buChar char="•"/>
          </a:pPr>
          <a:r>
            <a:rPr lang="zh-CN" altLang="en-US" sz="1900" kern="1200" dirty="0"/>
            <a:t>半结构化和无结构的数据</a:t>
          </a:r>
        </a:p>
      </dsp:txBody>
      <dsp:txXfrm>
        <a:off x="3993779" y="1563842"/>
        <a:ext cx="2988490" cy="2619586"/>
      </dsp:txXfrm>
    </dsp:sp>
    <dsp:sp modelId="{905069C6-AC4C-45A2-85A4-EB80DFF9B52C}">
      <dsp:nvSpPr>
        <dsp:cNvPr id="0" name=""/>
        <dsp:cNvSpPr/>
      </dsp:nvSpPr>
      <dsp:spPr>
        <a:xfrm>
          <a:off x="6418403" y="331095"/>
          <a:ext cx="563866" cy="563866"/>
        </a:xfrm>
        <a:prstGeom prst="triangle">
          <a:avLst>
            <a:gd name="adj" fmla="val 100000"/>
          </a:avLst>
        </a:prstGeom>
        <a:solidFill>
          <a:schemeClr val="accent1">
            <a:shade val="80000"/>
            <a:hueOff val="532167"/>
            <a:satOff val="-29883"/>
            <a:lumOff val="25771"/>
            <a:alphaOff val="0"/>
          </a:schemeClr>
        </a:solidFill>
        <a:ln w="12700" cap="flat" cmpd="sng" algn="ctr">
          <a:solidFill>
            <a:schemeClr val="accent1">
              <a:shade val="80000"/>
              <a:hueOff val="532167"/>
              <a:satOff val="-29883"/>
              <a:lumOff val="257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FD0D91-894F-4F54-8A1B-0395CBC1FFDD}">
      <dsp:nvSpPr>
        <dsp:cNvPr id="0" name=""/>
        <dsp:cNvSpPr/>
      </dsp:nvSpPr>
      <dsp:spPr>
        <a:xfrm rot="5400000">
          <a:off x="7984346" y="-330500"/>
          <a:ext cx="1989345" cy="3310225"/>
        </a:xfrm>
        <a:prstGeom prst="corner">
          <a:avLst>
            <a:gd name="adj1" fmla="val 16120"/>
            <a:gd name="adj2" fmla="val 16110"/>
          </a:avLst>
        </a:prstGeom>
        <a:solidFill>
          <a:schemeClr val="accent1">
            <a:shade val="80000"/>
            <a:hueOff val="709557"/>
            <a:satOff val="-39844"/>
            <a:lumOff val="34361"/>
            <a:alphaOff val="0"/>
          </a:schemeClr>
        </a:solidFill>
        <a:ln w="12700" cap="flat" cmpd="sng" algn="ctr">
          <a:solidFill>
            <a:schemeClr val="accent1">
              <a:shade val="80000"/>
              <a:hueOff val="709557"/>
              <a:satOff val="-39844"/>
              <a:lumOff val="343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0036E0-515A-496E-8E79-FC8345D14092}">
      <dsp:nvSpPr>
        <dsp:cNvPr id="0" name=""/>
        <dsp:cNvSpPr/>
      </dsp:nvSpPr>
      <dsp:spPr>
        <a:xfrm>
          <a:off x="7652275" y="658543"/>
          <a:ext cx="2988490" cy="261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移动设备的普及</a:t>
          </a:r>
        </a:p>
        <a:p>
          <a:pPr marL="171450" lvl="1" indent="-171450" algn="l" defTabSz="844550">
            <a:lnSpc>
              <a:spcPct val="90000"/>
            </a:lnSpc>
            <a:spcBef>
              <a:spcPct val="0"/>
            </a:spcBef>
            <a:spcAft>
              <a:spcPct val="15000"/>
            </a:spcAft>
            <a:buChar char="•"/>
          </a:pPr>
          <a:r>
            <a:rPr lang="zh-CN" altLang="en-US" sz="1900" kern="1200" dirty="0"/>
            <a:t>智能手机、平板、</a:t>
          </a:r>
          <a:r>
            <a:rPr lang="en-US" altLang="zh-CN" sz="1900" kern="1200" dirty="0"/>
            <a:t>APP</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a:t>物联网</a:t>
          </a:r>
        </a:p>
        <a:p>
          <a:pPr marL="171450" lvl="1" indent="-171450" algn="l" defTabSz="844550">
            <a:lnSpc>
              <a:spcPct val="90000"/>
            </a:lnSpc>
            <a:spcBef>
              <a:spcPct val="0"/>
            </a:spcBef>
            <a:spcAft>
              <a:spcPct val="15000"/>
            </a:spcAft>
            <a:buChar char="•"/>
          </a:pPr>
          <a:r>
            <a:rPr lang="zh-CN" altLang="en-US" sz="1900" kern="1200" dirty="0"/>
            <a:t>结构化、半结构化、无结构化数据</a:t>
          </a:r>
        </a:p>
      </dsp:txBody>
      <dsp:txXfrm>
        <a:off x="7652275" y="658543"/>
        <a:ext cx="2988490" cy="26195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E656B-7908-4C06-AE2B-B3130CB985C2}">
      <dsp:nvSpPr>
        <dsp:cNvPr id="0" name=""/>
        <dsp:cNvSpPr/>
      </dsp:nvSpPr>
      <dsp:spPr>
        <a:xfrm>
          <a:off x="331316"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DBMS</a:t>
          </a:r>
          <a:r>
            <a:rPr lang="zh-CN" altLang="en-US" sz="2200" kern="1200" dirty="0"/>
            <a:t>出现</a:t>
          </a:r>
        </a:p>
      </dsp:txBody>
      <dsp:txXfrm>
        <a:off x="331316" y="955"/>
        <a:ext cx="1746442" cy="1047865"/>
      </dsp:txXfrm>
    </dsp:sp>
    <dsp:sp modelId="{91E5468E-3CE5-4730-ABEF-0774753B9B7C}">
      <dsp:nvSpPr>
        <dsp:cNvPr id="0" name=""/>
        <dsp:cNvSpPr/>
      </dsp:nvSpPr>
      <dsp:spPr>
        <a:xfrm>
          <a:off x="2252403"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数据冗余度减少</a:t>
          </a:r>
        </a:p>
      </dsp:txBody>
      <dsp:txXfrm>
        <a:off x="2252403" y="955"/>
        <a:ext cx="1746442" cy="1047865"/>
      </dsp:txXfrm>
    </dsp:sp>
    <dsp:sp modelId="{15C6BA0D-5EAF-40F6-BCE6-B1B64FDFF918}">
      <dsp:nvSpPr>
        <dsp:cNvPr id="0" name=""/>
        <dsp:cNvSpPr/>
      </dsp:nvSpPr>
      <dsp:spPr>
        <a:xfrm>
          <a:off x="1291860" y="122346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数据充分共享</a:t>
          </a:r>
        </a:p>
      </dsp:txBody>
      <dsp:txXfrm>
        <a:off x="1291860" y="1223465"/>
        <a:ext cx="1746442" cy="10478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4C7A5-5C4C-409B-B11E-E5CC3997E65F}">
      <dsp:nvSpPr>
        <dsp:cNvPr id="0" name=""/>
        <dsp:cNvSpPr/>
      </dsp:nvSpPr>
      <dsp:spPr>
        <a:xfrm>
          <a:off x="3689" y="755863"/>
          <a:ext cx="2218622" cy="8643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适用于数据分析的自然语言</a:t>
          </a:r>
        </a:p>
      </dsp:txBody>
      <dsp:txXfrm>
        <a:off x="3689" y="755863"/>
        <a:ext cx="2218622" cy="864383"/>
      </dsp:txXfrm>
    </dsp:sp>
    <dsp:sp modelId="{906C07FE-AF5E-4128-A2ED-4F2F5469EDBF}">
      <dsp:nvSpPr>
        <dsp:cNvPr id="0" name=""/>
        <dsp:cNvSpPr/>
      </dsp:nvSpPr>
      <dsp:spPr>
        <a:xfrm>
          <a:off x="3689" y="1620246"/>
          <a:ext cx="2218622" cy="1686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基于关系代数、面向集合</a:t>
          </a:r>
        </a:p>
      </dsp:txBody>
      <dsp:txXfrm>
        <a:off x="3689" y="1620246"/>
        <a:ext cx="2218622" cy="1686116"/>
      </dsp:txXfrm>
    </dsp:sp>
    <dsp:sp modelId="{2E8C711D-CD3D-4B3E-B8B0-89BE00AD2D98}">
      <dsp:nvSpPr>
        <dsp:cNvPr id="0" name=""/>
        <dsp:cNvSpPr/>
      </dsp:nvSpPr>
      <dsp:spPr>
        <a:xfrm>
          <a:off x="2532919" y="755863"/>
          <a:ext cx="2218622" cy="8643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高效的语言</a:t>
          </a:r>
        </a:p>
      </dsp:txBody>
      <dsp:txXfrm>
        <a:off x="2532919" y="755863"/>
        <a:ext cx="2218622" cy="864383"/>
      </dsp:txXfrm>
    </dsp:sp>
    <dsp:sp modelId="{D0B1F5CC-041E-4644-8A1A-C2A9B51DFFF7}">
      <dsp:nvSpPr>
        <dsp:cNvPr id="0" name=""/>
        <dsp:cNvSpPr/>
      </dsp:nvSpPr>
      <dsp:spPr>
        <a:xfrm>
          <a:off x="2532919" y="1620246"/>
          <a:ext cx="2218622" cy="1686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声明式语言：直接表述想要的结果，而非获得方式</a:t>
          </a:r>
        </a:p>
      </dsp:txBody>
      <dsp:txXfrm>
        <a:off x="2532919" y="1620246"/>
        <a:ext cx="2218622" cy="1686116"/>
      </dsp:txXfrm>
    </dsp:sp>
    <dsp:sp modelId="{D2652961-FBA2-4E36-ABEA-38AB27D82022}">
      <dsp:nvSpPr>
        <dsp:cNvPr id="0" name=""/>
        <dsp:cNvSpPr/>
      </dsp:nvSpPr>
      <dsp:spPr>
        <a:xfrm>
          <a:off x="5062148" y="755863"/>
          <a:ext cx="2218622" cy="8643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优化的处理</a:t>
          </a:r>
        </a:p>
      </dsp:txBody>
      <dsp:txXfrm>
        <a:off x="5062148" y="755863"/>
        <a:ext cx="2218622" cy="864383"/>
      </dsp:txXfrm>
    </dsp:sp>
    <dsp:sp modelId="{8BDC17DF-D3A3-48BD-851E-E7BDC4CED908}">
      <dsp:nvSpPr>
        <dsp:cNvPr id="0" name=""/>
        <dsp:cNvSpPr/>
      </dsp:nvSpPr>
      <dsp:spPr>
        <a:xfrm>
          <a:off x="5062148" y="1620246"/>
          <a:ext cx="2218622" cy="1686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将结果与方式脱钩有助于持续优化</a:t>
          </a:r>
          <a:r>
            <a:rPr lang="en-US" altLang="zh-CN" sz="1800" kern="1200" dirty="0"/>
            <a:t>SQL</a:t>
          </a:r>
          <a:r>
            <a:rPr lang="zh-CN" altLang="en-US" sz="1800" kern="1200" dirty="0"/>
            <a:t>引擎</a:t>
          </a:r>
        </a:p>
      </dsp:txBody>
      <dsp:txXfrm>
        <a:off x="5062148" y="1620246"/>
        <a:ext cx="2218622" cy="1686116"/>
      </dsp:txXfrm>
    </dsp:sp>
    <dsp:sp modelId="{DFE810F4-D3CC-4350-974E-6D977A35AABB}">
      <dsp:nvSpPr>
        <dsp:cNvPr id="0" name=""/>
        <dsp:cNvSpPr/>
      </dsp:nvSpPr>
      <dsp:spPr>
        <a:xfrm>
          <a:off x="7591377" y="755863"/>
          <a:ext cx="2218622" cy="86438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持续创新</a:t>
          </a:r>
        </a:p>
      </dsp:txBody>
      <dsp:txXfrm>
        <a:off x="7591377" y="755863"/>
        <a:ext cx="2218622" cy="864383"/>
      </dsp:txXfrm>
    </dsp:sp>
    <dsp:sp modelId="{A667A872-7D54-4A79-A972-34D191EA3580}">
      <dsp:nvSpPr>
        <dsp:cNvPr id="0" name=""/>
        <dsp:cNvSpPr/>
      </dsp:nvSpPr>
      <dsp:spPr>
        <a:xfrm>
          <a:off x="7591377" y="1620246"/>
          <a:ext cx="2218622" cy="1686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内部处理、语言结构和数据访问一直在增强</a:t>
          </a:r>
        </a:p>
      </dsp:txBody>
      <dsp:txXfrm>
        <a:off x="7591377" y="1620246"/>
        <a:ext cx="2218622" cy="1686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9141D-26FD-4389-85B0-74CA0562F243}">
      <dsp:nvSpPr>
        <dsp:cNvPr id="0" name=""/>
        <dsp:cNvSpPr/>
      </dsp:nvSpPr>
      <dsp:spPr>
        <a:xfrm>
          <a:off x="0" y="627709"/>
          <a:ext cx="11230356" cy="11513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1600" tIns="354076" rIns="871600"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过去几十年中，信息技术和数字数据的使用对商业领域的繁荣发展起到了重要的推动作用， 全球所有公司商业数据量每</a:t>
          </a:r>
          <a:r>
            <a:rPr lang="en-US" altLang="en-US" sz="1700" kern="1200" dirty="0"/>
            <a:t>1.2</a:t>
          </a:r>
          <a:r>
            <a:rPr lang="zh-CN" altLang="en-US" sz="1700" kern="1200" dirty="0"/>
            <a:t>年会翻番</a:t>
          </a:r>
        </a:p>
      </dsp:txBody>
      <dsp:txXfrm>
        <a:off x="0" y="627709"/>
        <a:ext cx="11230356" cy="1151325"/>
      </dsp:txXfrm>
    </dsp:sp>
    <dsp:sp modelId="{29DCEB1F-AD85-4611-A984-5835D9A4A47E}">
      <dsp:nvSpPr>
        <dsp:cNvPr id="0" name=""/>
        <dsp:cNvSpPr/>
      </dsp:nvSpPr>
      <dsp:spPr>
        <a:xfrm>
          <a:off x="561517" y="376789"/>
          <a:ext cx="7861249"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137" tIns="0" rIns="297137"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商业数据</a:t>
          </a:r>
        </a:p>
      </dsp:txBody>
      <dsp:txXfrm>
        <a:off x="586015" y="401287"/>
        <a:ext cx="7812253" cy="452844"/>
      </dsp:txXfrm>
    </dsp:sp>
    <dsp:sp modelId="{A2F135B9-35E4-43B8-9015-AF80B8D6C2D7}">
      <dsp:nvSpPr>
        <dsp:cNvPr id="0" name=""/>
        <dsp:cNvSpPr/>
      </dsp:nvSpPr>
      <dsp:spPr>
        <a:xfrm>
          <a:off x="0" y="2121754"/>
          <a:ext cx="11230356" cy="11513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1600" tIns="354076" rIns="871600"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网络（互联网、移动网络和物联网）已经和人们的生活紧密联系在一起。网络应用如搜索、社交网络服务</a:t>
          </a:r>
          <a:r>
            <a:rPr lang="en-US" altLang="en-US" sz="1700" kern="1200" dirty="0"/>
            <a:t>SNS</a:t>
          </a:r>
          <a:r>
            <a:rPr lang="zh-CN" altLang="en-US" sz="1700" kern="1200" dirty="0"/>
            <a:t>、网站和点击流是典型的大数据源。这些数据源高速产生数据，需要先进的处理技术。</a:t>
          </a:r>
        </a:p>
      </dsp:txBody>
      <dsp:txXfrm>
        <a:off x="0" y="2121754"/>
        <a:ext cx="11230356" cy="1151325"/>
      </dsp:txXfrm>
    </dsp:sp>
    <dsp:sp modelId="{51047F3A-1A50-495C-83E0-E780AA37F59D}">
      <dsp:nvSpPr>
        <dsp:cNvPr id="0" name=""/>
        <dsp:cNvSpPr/>
      </dsp:nvSpPr>
      <dsp:spPr>
        <a:xfrm>
          <a:off x="561517" y="1870834"/>
          <a:ext cx="7861249"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137" tIns="0" rIns="297137"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网络数据</a:t>
          </a:r>
        </a:p>
      </dsp:txBody>
      <dsp:txXfrm>
        <a:off x="586015" y="1895332"/>
        <a:ext cx="7812253" cy="452844"/>
      </dsp:txXfrm>
    </dsp:sp>
    <dsp:sp modelId="{0C7BA6BF-8A18-4D93-87F6-B4D2E24EE541}">
      <dsp:nvSpPr>
        <dsp:cNvPr id="0" name=""/>
        <dsp:cNvSpPr/>
      </dsp:nvSpPr>
      <dsp:spPr>
        <a:xfrm>
          <a:off x="0" y="3615799"/>
          <a:ext cx="11230356"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1600" tIns="354076" rIns="871600"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越来越多的科学应用正产生海量的数据集，若干学科的发展极度依赖于对这些海量数据的分析。</a:t>
          </a:r>
        </a:p>
      </dsp:txBody>
      <dsp:txXfrm>
        <a:off x="0" y="3615799"/>
        <a:ext cx="11230356" cy="830025"/>
      </dsp:txXfrm>
    </dsp:sp>
    <dsp:sp modelId="{D398388B-CA9A-4D78-885B-FB1018C2EF85}">
      <dsp:nvSpPr>
        <dsp:cNvPr id="0" name=""/>
        <dsp:cNvSpPr/>
      </dsp:nvSpPr>
      <dsp:spPr>
        <a:xfrm>
          <a:off x="561517" y="3364879"/>
          <a:ext cx="7861249"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137" tIns="0" rIns="297137"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科学研究数据</a:t>
          </a:r>
        </a:p>
      </dsp:txBody>
      <dsp:txXfrm>
        <a:off x="586015" y="3389377"/>
        <a:ext cx="7812253"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11DB5-EDA6-41AE-B37A-7D603BD7C2D0}">
      <dsp:nvSpPr>
        <dsp:cNvPr id="0" name=""/>
        <dsp:cNvSpPr/>
      </dsp:nvSpPr>
      <dsp:spPr>
        <a:xfrm>
          <a:off x="3155" y="507762"/>
          <a:ext cx="2502972" cy="15017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批量计算模式</a:t>
          </a:r>
        </a:p>
        <a:p>
          <a:pPr marL="171450" lvl="1" indent="-171450" algn="l" defTabSz="755650">
            <a:lnSpc>
              <a:spcPct val="90000"/>
            </a:lnSpc>
            <a:spcBef>
              <a:spcPct val="0"/>
            </a:spcBef>
            <a:spcAft>
              <a:spcPct val="15000"/>
            </a:spcAft>
            <a:buChar char="•"/>
          </a:pPr>
          <a:r>
            <a:rPr lang="en-US" altLang="zh-CN" sz="1700" kern="1200" dirty="0"/>
            <a:t>MapReduce</a:t>
          </a:r>
          <a:r>
            <a:rPr lang="zh-CN" altLang="en-US" sz="1700" kern="1200" dirty="0"/>
            <a:t>计算模式</a:t>
          </a:r>
        </a:p>
        <a:p>
          <a:pPr marL="171450" lvl="1" indent="-171450" algn="l" defTabSz="755650">
            <a:lnSpc>
              <a:spcPct val="90000"/>
            </a:lnSpc>
            <a:spcBef>
              <a:spcPct val="0"/>
            </a:spcBef>
            <a:spcAft>
              <a:spcPct val="15000"/>
            </a:spcAft>
            <a:buChar char="•"/>
          </a:pPr>
          <a:r>
            <a:rPr lang="en-US" altLang="zh-CN" sz="1700" kern="1200" dirty="0"/>
            <a:t>DAG</a:t>
          </a:r>
          <a:r>
            <a:rPr lang="zh-CN" altLang="en-US" sz="1700" kern="1200" dirty="0"/>
            <a:t>计算模式</a:t>
          </a:r>
        </a:p>
      </dsp:txBody>
      <dsp:txXfrm>
        <a:off x="3155" y="507762"/>
        <a:ext cx="2502972" cy="1501783"/>
      </dsp:txXfrm>
    </dsp:sp>
    <dsp:sp modelId="{35BD4065-E032-4783-99B9-0D853A78890B}">
      <dsp:nvSpPr>
        <dsp:cNvPr id="0" name=""/>
        <dsp:cNvSpPr/>
      </dsp:nvSpPr>
      <dsp:spPr>
        <a:xfrm>
          <a:off x="2756424" y="507762"/>
          <a:ext cx="2502972" cy="15017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流式计算模式</a:t>
          </a:r>
        </a:p>
        <a:p>
          <a:pPr marL="171450" lvl="1" indent="-171450" algn="l" defTabSz="755650">
            <a:lnSpc>
              <a:spcPct val="90000"/>
            </a:lnSpc>
            <a:spcBef>
              <a:spcPct val="0"/>
            </a:spcBef>
            <a:spcAft>
              <a:spcPct val="15000"/>
            </a:spcAft>
            <a:buChar char="•"/>
          </a:pPr>
          <a:r>
            <a:rPr lang="zh-CN" altLang="en-US" sz="1700" kern="1200" dirty="0"/>
            <a:t>连续查询处理模式</a:t>
          </a:r>
        </a:p>
        <a:p>
          <a:pPr marL="171450" lvl="1" indent="-171450" algn="l" defTabSz="755650">
            <a:lnSpc>
              <a:spcPct val="90000"/>
            </a:lnSpc>
            <a:spcBef>
              <a:spcPct val="0"/>
            </a:spcBef>
            <a:spcAft>
              <a:spcPct val="15000"/>
            </a:spcAft>
            <a:buChar char="•"/>
          </a:pPr>
          <a:r>
            <a:rPr lang="zh-CN" altLang="en-US" sz="1700" kern="1200" dirty="0"/>
            <a:t>可扩展数据流模式</a:t>
          </a:r>
        </a:p>
      </dsp:txBody>
      <dsp:txXfrm>
        <a:off x="2756424" y="507762"/>
        <a:ext cx="2502972" cy="1501783"/>
      </dsp:txXfrm>
    </dsp:sp>
    <dsp:sp modelId="{80DF9DC6-0A13-4495-9C5F-6179B5C57E68}">
      <dsp:nvSpPr>
        <dsp:cNvPr id="0" name=""/>
        <dsp:cNvSpPr/>
      </dsp:nvSpPr>
      <dsp:spPr>
        <a:xfrm>
          <a:off x="5509694" y="507762"/>
          <a:ext cx="2502972" cy="15017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zh-CN" altLang="en-US" sz="2200" kern="1200" dirty="0"/>
            <a:t>交互式计算模式</a:t>
          </a:r>
        </a:p>
        <a:p>
          <a:pPr marL="171450" lvl="1" indent="-171450" algn="l" defTabSz="755650">
            <a:lnSpc>
              <a:spcPct val="90000"/>
            </a:lnSpc>
            <a:spcBef>
              <a:spcPct val="0"/>
            </a:spcBef>
            <a:spcAft>
              <a:spcPct val="15000"/>
            </a:spcAft>
            <a:buChar char="•"/>
          </a:pPr>
          <a:r>
            <a:rPr lang="en-US" altLang="zh-CN" sz="1700" kern="1200" dirty="0"/>
            <a:t>SQL on Hadoop</a:t>
          </a:r>
          <a:endParaRPr lang="zh-CN" altLang="en-US" sz="1700" kern="1200" dirty="0"/>
        </a:p>
      </dsp:txBody>
      <dsp:txXfrm>
        <a:off x="5509694" y="507762"/>
        <a:ext cx="2502972" cy="1501783"/>
      </dsp:txXfrm>
    </dsp:sp>
    <dsp:sp modelId="{BBD1820D-8655-41D6-895A-0CAAF63ED300}">
      <dsp:nvSpPr>
        <dsp:cNvPr id="0" name=""/>
        <dsp:cNvSpPr/>
      </dsp:nvSpPr>
      <dsp:spPr>
        <a:xfrm>
          <a:off x="8262964" y="507762"/>
          <a:ext cx="2502972" cy="15017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图计算模式</a:t>
          </a:r>
        </a:p>
      </dsp:txBody>
      <dsp:txXfrm>
        <a:off x="8262964" y="507762"/>
        <a:ext cx="2502972" cy="150178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3AD6F-0456-480B-A94E-EE662647C10A}">
      <dsp:nvSpPr>
        <dsp:cNvPr id="0" name=""/>
        <dsp:cNvSpPr/>
      </dsp:nvSpPr>
      <dsp:spPr>
        <a:xfrm>
          <a:off x="0" y="166905"/>
          <a:ext cx="4427220" cy="62010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推测或解释数据并确定如何使用数据</a:t>
          </a:r>
        </a:p>
      </dsp:txBody>
      <dsp:txXfrm>
        <a:off x="30271" y="197176"/>
        <a:ext cx="4366678" cy="559558"/>
      </dsp:txXfrm>
    </dsp:sp>
    <dsp:sp modelId="{7F8DC704-1A7C-459C-BBFF-2D00E6B908BF}">
      <dsp:nvSpPr>
        <dsp:cNvPr id="0" name=""/>
        <dsp:cNvSpPr/>
      </dsp:nvSpPr>
      <dsp:spPr>
        <a:xfrm>
          <a:off x="0" y="844605"/>
          <a:ext cx="4427220" cy="620100"/>
        </a:xfrm>
        <a:prstGeom prst="roundRect">
          <a:avLst/>
        </a:prstGeom>
        <a:solidFill>
          <a:schemeClr val="accent1">
            <a:shade val="80000"/>
            <a:hueOff val="177389"/>
            <a:satOff val="-9961"/>
            <a:lumOff val="85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检查数据是否合法</a:t>
          </a:r>
        </a:p>
      </dsp:txBody>
      <dsp:txXfrm>
        <a:off x="30271" y="874876"/>
        <a:ext cx="4366678" cy="559558"/>
      </dsp:txXfrm>
    </dsp:sp>
    <dsp:sp modelId="{EF8D66DB-EAFC-4E67-A075-274FBB0D7067}">
      <dsp:nvSpPr>
        <dsp:cNvPr id="0" name=""/>
        <dsp:cNvSpPr/>
      </dsp:nvSpPr>
      <dsp:spPr>
        <a:xfrm>
          <a:off x="0" y="1522305"/>
          <a:ext cx="4427220" cy="620100"/>
        </a:xfrm>
        <a:prstGeom prst="roundRect">
          <a:avLst/>
        </a:prstGeom>
        <a:solidFill>
          <a:schemeClr val="accent1">
            <a:shade val="80000"/>
            <a:hueOff val="354778"/>
            <a:satOff val="-19922"/>
            <a:lumOff val="171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给决策制定合理建议</a:t>
          </a:r>
        </a:p>
      </dsp:txBody>
      <dsp:txXfrm>
        <a:off x="30271" y="1552576"/>
        <a:ext cx="4366678" cy="559558"/>
      </dsp:txXfrm>
    </dsp:sp>
    <dsp:sp modelId="{F30352E2-3390-44F2-A43B-95B72B348D4D}">
      <dsp:nvSpPr>
        <dsp:cNvPr id="0" name=""/>
        <dsp:cNvSpPr/>
      </dsp:nvSpPr>
      <dsp:spPr>
        <a:xfrm>
          <a:off x="0" y="2200005"/>
          <a:ext cx="4427220" cy="620100"/>
        </a:xfrm>
        <a:prstGeom prst="roundRect">
          <a:avLst/>
        </a:prstGeom>
        <a:solidFill>
          <a:schemeClr val="accent1">
            <a:shade val="80000"/>
            <a:hueOff val="532167"/>
            <a:satOff val="-29883"/>
            <a:lumOff val="257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诊断或推断错误原因</a:t>
          </a:r>
        </a:p>
      </dsp:txBody>
      <dsp:txXfrm>
        <a:off x="30271" y="2230276"/>
        <a:ext cx="4366678" cy="559558"/>
      </dsp:txXfrm>
    </dsp:sp>
    <dsp:sp modelId="{E7C7F837-8318-4354-843A-768B00FCA6B9}">
      <dsp:nvSpPr>
        <dsp:cNvPr id="0" name=""/>
        <dsp:cNvSpPr/>
      </dsp:nvSpPr>
      <dsp:spPr>
        <a:xfrm>
          <a:off x="0" y="2877705"/>
          <a:ext cx="4427220" cy="620100"/>
        </a:xfrm>
        <a:prstGeom prst="roundRect">
          <a:avLst/>
        </a:prstGeom>
        <a:solidFill>
          <a:schemeClr val="accent1">
            <a:shade val="80000"/>
            <a:hueOff val="709557"/>
            <a:satOff val="-39844"/>
            <a:lumOff val="34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预测未来将要发生的事情</a:t>
          </a:r>
        </a:p>
      </dsp:txBody>
      <dsp:txXfrm>
        <a:off x="30271" y="2907976"/>
        <a:ext cx="4366678" cy="559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7963D-E71D-4A57-9FEC-331F7CD2E46A}">
      <dsp:nvSpPr>
        <dsp:cNvPr id="0" name=""/>
        <dsp:cNvSpPr/>
      </dsp:nvSpPr>
      <dsp:spPr>
        <a:xfrm>
          <a:off x="441214" y="861"/>
          <a:ext cx="2570787" cy="2056629"/>
        </a:xfrm>
        <a:prstGeom prst="rect">
          <a:avLst/>
        </a:prstGeom>
        <a:blipFill>
          <a:blip xmlns:r="http://schemas.openxmlformats.org/officeDocument/2006/relationships" r:embed="rId1" cstate="screen">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FA0530-385B-412F-8B16-5F1025AA3878}">
      <dsp:nvSpPr>
        <dsp:cNvPr id="0" name=""/>
        <dsp:cNvSpPr/>
      </dsp:nvSpPr>
      <dsp:spPr>
        <a:xfrm>
          <a:off x="672585" y="1851828"/>
          <a:ext cx="2288000" cy="719820"/>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传感器</a:t>
          </a:r>
        </a:p>
      </dsp:txBody>
      <dsp:txXfrm>
        <a:off x="672585" y="1851828"/>
        <a:ext cx="2288000" cy="719820"/>
      </dsp:txXfrm>
    </dsp:sp>
    <dsp:sp modelId="{53CED2C7-0B76-4589-BEAF-CACB4742DD86}">
      <dsp:nvSpPr>
        <dsp:cNvPr id="0" name=""/>
        <dsp:cNvSpPr/>
      </dsp:nvSpPr>
      <dsp:spPr>
        <a:xfrm>
          <a:off x="3269080" y="861"/>
          <a:ext cx="2570787" cy="2056629"/>
        </a:xfrm>
        <a:prstGeom prst="rect">
          <a:avLst/>
        </a:prstGeom>
        <a:blipFill>
          <a:blip xmlns:r="http://schemas.openxmlformats.org/officeDocument/2006/relationships"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500062-B2E4-429A-AD9D-B313B495DF74}">
      <dsp:nvSpPr>
        <dsp:cNvPr id="0" name=""/>
        <dsp:cNvSpPr/>
      </dsp:nvSpPr>
      <dsp:spPr>
        <a:xfrm>
          <a:off x="3500451" y="1851828"/>
          <a:ext cx="2288000" cy="719820"/>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日志文件</a:t>
          </a:r>
        </a:p>
      </dsp:txBody>
      <dsp:txXfrm>
        <a:off x="3500451" y="1851828"/>
        <a:ext cx="2288000" cy="719820"/>
      </dsp:txXfrm>
    </dsp:sp>
    <dsp:sp modelId="{6A3C1408-2489-477D-9F26-7EBE332A7877}">
      <dsp:nvSpPr>
        <dsp:cNvPr id="0" name=""/>
        <dsp:cNvSpPr/>
      </dsp:nvSpPr>
      <dsp:spPr>
        <a:xfrm>
          <a:off x="6096946" y="861"/>
          <a:ext cx="2570787" cy="2056629"/>
        </a:xfrm>
        <a:prstGeom prst="rect">
          <a:avLst/>
        </a:prstGeom>
        <a:blipFill>
          <a:blip xmlns:r="http://schemas.openxmlformats.org/officeDocument/2006/relationships"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85C735-DED0-43EE-9729-681691105B0F}">
      <dsp:nvSpPr>
        <dsp:cNvPr id="0" name=""/>
        <dsp:cNvSpPr/>
      </dsp:nvSpPr>
      <dsp:spPr>
        <a:xfrm>
          <a:off x="6328317" y="1851828"/>
          <a:ext cx="2288000" cy="719820"/>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Web</a:t>
          </a:r>
          <a:r>
            <a:rPr lang="zh-CN" altLang="en-US" sz="2500" kern="1200" dirty="0"/>
            <a:t>爬虫</a:t>
          </a:r>
        </a:p>
      </dsp:txBody>
      <dsp:txXfrm>
        <a:off x="6328317" y="1851828"/>
        <a:ext cx="2288000" cy="7198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D505F-D50E-40C5-8041-4BD137B8199B}">
      <dsp:nvSpPr>
        <dsp:cNvPr id="0" name=""/>
        <dsp:cNvSpPr/>
      </dsp:nvSpPr>
      <dsp:spPr>
        <a:xfrm>
          <a:off x="569871" y="1171"/>
          <a:ext cx="1339284" cy="803570"/>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用户点击</a:t>
          </a:r>
        </a:p>
      </dsp:txBody>
      <dsp:txXfrm>
        <a:off x="569871" y="1171"/>
        <a:ext cx="1339284" cy="803570"/>
      </dsp:txXfrm>
    </dsp:sp>
    <dsp:sp modelId="{C150C218-E42A-465B-8D21-DF9851C9DF93}">
      <dsp:nvSpPr>
        <dsp:cNvPr id="0" name=""/>
        <dsp:cNvSpPr/>
      </dsp:nvSpPr>
      <dsp:spPr>
        <a:xfrm>
          <a:off x="2043084" y="1171"/>
          <a:ext cx="1339284" cy="803570"/>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键盘输入</a:t>
          </a:r>
        </a:p>
      </dsp:txBody>
      <dsp:txXfrm>
        <a:off x="2043084" y="1171"/>
        <a:ext cx="1339284" cy="803570"/>
      </dsp:txXfrm>
    </dsp:sp>
    <dsp:sp modelId="{D32D3D71-2339-4635-B6F0-315F5CB6F2EF}">
      <dsp:nvSpPr>
        <dsp:cNvPr id="0" name=""/>
        <dsp:cNvSpPr/>
      </dsp:nvSpPr>
      <dsp:spPr>
        <a:xfrm>
          <a:off x="1306477" y="938670"/>
          <a:ext cx="1339284" cy="803570"/>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页面停留</a:t>
          </a:r>
        </a:p>
      </dsp:txBody>
      <dsp:txXfrm>
        <a:off x="1306477" y="938670"/>
        <a:ext cx="1339284" cy="803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738AD-6EDA-4B23-97C4-BFA8DB504CDE}">
      <dsp:nvSpPr>
        <dsp:cNvPr id="0" name=""/>
        <dsp:cNvSpPr/>
      </dsp:nvSpPr>
      <dsp:spPr>
        <a:xfrm>
          <a:off x="35" y="198937"/>
          <a:ext cx="3372707"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存储结构</a:t>
          </a:r>
        </a:p>
      </dsp:txBody>
      <dsp:txXfrm>
        <a:off x="35" y="198937"/>
        <a:ext cx="3372707" cy="633600"/>
      </dsp:txXfrm>
    </dsp:sp>
    <dsp:sp modelId="{BB082419-18CA-4030-9631-156FF6B17A86}">
      <dsp:nvSpPr>
        <dsp:cNvPr id="0" name=""/>
        <dsp:cNvSpPr/>
      </dsp:nvSpPr>
      <dsp:spPr>
        <a:xfrm>
          <a:off x="35" y="832537"/>
          <a:ext cx="3372707" cy="27968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文件：</a:t>
          </a:r>
          <a:r>
            <a:rPr lang="en-US" altLang="zh-CN" sz="2200" kern="1200" dirty="0" err="1"/>
            <a:t>txt,xls,xml,json</a:t>
          </a:r>
          <a:endParaRPr lang="zh-CN" altLang="en-US" sz="2200" kern="1200" dirty="0"/>
        </a:p>
        <a:p>
          <a:pPr marL="228600" lvl="1" indent="-228600" algn="l" defTabSz="977900">
            <a:lnSpc>
              <a:spcPct val="90000"/>
            </a:lnSpc>
            <a:spcBef>
              <a:spcPct val="0"/>
            </a:spcBef>
            <a:spcAft>
              <a:spcPct val="15000"/>
            </a:spcAft>
            <a:buChar char="•"/>
          </a:pPr>
          <a:r>
            <a:rPr lang="zh-CN" altLang="en-US" sz="2200" kern="1200" dirty="0"/>
            <a:t>数据库：关系模型</a:t>
          </a:r>
        </a:p>
        <a:p>
          <a:pPr marL="228600" lvl="1" indent="-228600" algn="l" defTabSz="977900">
            <a:lnSpc>
              <a:spcPct val="90000"/>
            </a:lnSpc>
            <a:spcBef>
              <a:spcPct val="0"/>
            </a:spcBef>
            <a:spcAft>
              <a:spcPct val="15000"/>
            </a:spcAft>
            <a:buChar char="•"/>
          </a:pPr>
          <a:r>
            <a:rPr lang="zh-CN" altLang="en-US" sz="2200" kern="1200" dirty="0"/>
            <a:t>对象图</a:t>
          </a:r>
        </a:p>
        <a:p>
          <a:pPr marL="228600" lvl="1" indent="-228600" algn="l" defTabSz="977900">
            <a:lnSpc>
              <a:spcPct val="90000"/>
            </a:lnSpc>
            <a:spcBef>
              <a:spcPct val="0"/>
            </a:spcBef>
            <a:spcAft>
              <a:spcPct val="15000"/>
            </a:spcAft>
            <a:buChar char="•"/>
          </a:pPr>
          <a:r>
            <a:rPr lang="zh-CN" altLang="en-US" sz="2200" kern="1200" dirty="0"/>
            <a:t>属性列表</a:t>
          </a:r>
        </a:p>
      </dsp:txBody>
      <dsp:txXfrm>
        <a:off x="35" y="832537"/>
        <a:ext cx="3372707" cy="2796811"/>
      </dsp:txXfrm>
    </dsp:sp>
    <dsp:sp modelId="{4370E3A3-B5F6-4A89-86DF-D364E0A825A5}">
      <dsp:nvSpPr>
        <dsp:cNvPr id="0" name=""/>
        <dsp:cNvSpPr/>
      </dsp:nvSpPr>
      <dsp:spPr>
        <a:xfrm>
          <a:off x="3844921" y="198937"/>
          <a:ext cx="3372707"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存储方式</a:t>
          </a:r>
        </a:p>
      </dsp:txBody>
      <dsp:txXfrm>
        <a:off x="3844921" y="198937"/>
        <a:ext cx="3372707" cy="633600"/>
      </dsp:txXfrm>
    </dsp:sp>
    <dsp:sp modelId="{4216D824-0A49-4C32-9701-B2AF1F2976E4}">
      <dsp:nvSpPr>
        <dsp:cNvPr id="0" name=""/>
        <dsp:cNvSpPr/>
      </dsp:nvSpPr>
      <dsp:spPr>
        <a:xfrm>
          <a:off x="3844921" y="832537"/>
          <a:ext cx="3372707" cy="27968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磁带</a:t>
          </a:r>
        </a:p>
        <a:p>
          <a:pPr marL="228600" lvl="1" indent="-228600" algn="l" defTabSz="977900">
            <a:lnSpc>
              <a:spcPct val="90000"/>
            </a:lnSpc>
            <a:spcBef>
              <a:spcPct val="0"/>
            </a:spcBef>
            <a:spcAft>
              <a:spcPct val="15000"/>
            </a:spcAft>
            <a:buChar char="•"/>
          </a:pPr>
          <a:r>
            <a:rPr lang="zh-CN" altLang="en-US" sz="2200" kern="1200" dirty="0"/>
            <a:t>随机存取存储器（</a:t>
          </a:r>
          <a:r>
            <a:rPr lang="en-US" altLang="zh-CN" sz="2200" kern="1200" dirty="0"/>
            <a:t>RAM</a:t>
          </a:r>
          <a:r>
            <a:rPr lang="zh-CN" altLang="en-US" sz="2200" kern="1200" dirty="0"/>
            <a:t>）</a:t>
          </a:r>
        </a:p>
        <a:p>
          <a:pPr marL="228600" lvl="1" indent="-228600" algn="l" defTabSz="977900">
            <a:lnSpc>
              <a:spcPct val="90000"/>
            </a:lnSpc>
            <a:spcBef>
              <a:spcPct val="0"/>
            </a:spcBef>
            <a:spcAft>
              <a:spcPct val="15000"/>
            </a:spcAft>
            <a:buChar char="•"/>
          </a:pPr>
          <a:r>
            <a:rPr lang="zh-CN" altLang="en-US" sz="2200" kern="1200" dirty="0"/>
            <a:t>磁盘和磁盘阵列（</a:t>
          </a:r>
          <a:r>
            <a:rPr lang="en-US" altLang="zh-CN" sz="2200" kern="1200" dirty="0"/>
            <a:t>RAID</a:t>
          </a:r>
          <a:r>
            <a:rPr lang="zh-CN" altLang="en-US" sz="2200" kern="1200" dirty="0"/>
            <a:t>）</a:t>
          </a:r>
        </a:p>
        <a:p>
          <a:pPr marL="228600" lvl="1" indent="-228600" algn="l" defTabSz="977900">
            <a:lnSpc>
              <a:spcPct val="90000"/>
            </a:lnSpc>
            <a:spcBef>
              <a:spcPct val="0"/>
            </a:spcBef>
            <a:spcAft>
              <a:spcPct val="15000"/>
            </a:spcAft>
            <a:buChar char="•"/>
          </a:pPr>
          <a:r>
            <a:rPr lang="zh-CN" altLang="en-US" sz="2200" kern="1200" dirty="0"/>
            <a:t>存储级存储器：</a:t>
          </a:r>
          <a:r>
            <a:rPr lang="en-US" altLang="zh-CN" sz="2200" kern="1200" dirty="0"/>
            <a:t>SSD</a:t>
          </a:r>
          <a:endParaRPr lang="zh-CN" altLang="en-US" sz="2200" kern="1200" dirty="0"/>
        </a:p>
        <a:p>
          <a:pPr marL="228600" lvl="1" indent="-228600" algn="l" defTabSz="977900">
            <a:lnSpc>
              <a:spcPct val="90000"/>
            </a:lnSpc>
            <a:spcBef>
              <a:spcPct val="0"/>
            </a:spcBef>
            <a:spcAft>
              <a:spcPct val="15000"/>
            </a:spcAft>
            <a:buChar char="•"/>
          </a:pPr>
          <a:r>
            <a:rPr lang="zh-CN" altLang="en-US" sz="2200" kern="1200" dirty="0"/>
            <a:t>光盘</a:t>
          </a:r>
        </a:p>
      </dsp:txBody>
      <dsp:txXfrm>
        <a:off x="3844921" y="832537"/>
        <a:ext cx="3372707" cy="27968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79C32-94A1-4C71-9207-38B58FD5C432}">
      <dsp:nvSpPr>
        <dsp:cNvPr id="0" name=""/>
        <dsp:cNvSpPr/>
      </dsp:nvSpPr>
      <dsp:spPr>
        <a:xfrm>
          <a:off x="331316"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数据不保存</a:t>
          </a:r>
        </a:p>
      </dsp:txBody>
      <dsp:txXfrm>
        <a:off x="331316" y="955"/>
        <a:ext cx="1746442" cy="1047865"/>
      </dsp:txXfrm>
    </dsp:sp>
    <dsp:sp modelId="{1DE4C91B-1278-4326-AC17-600208BC2722}">
      <dsp:nvSpPr>
        <dsp:cNvPr id="0" name=""/>
        <dsp:cNvSpPr/>
      </dsp:nvSpPr>
      <dsp:spPr>
        <a:xfrm>
          <a:off x="2252403"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数据不共享</a:t>
          </a:r>
        </a:p>
      </dsp:txBody>
      <dsp:txXfrm>
        <a:off x="2252403" y="955"/>
        <a:ext cx="1746442" cy="1047865"/>
      </dsp:txXfrm>
    </dsp:sp>
    <dsp:sp modelId="{0DFE656B-7908-4C06-AE2B-B3130CB985C2}">
      <dsp:nvSpPr>
        <dsp:cNvPr id="0" name=""/>
        <dsp:cNvSpPr/>
      </dsp:nvSpPr>
      <dsp:spPr>
        <a:xfrm>
          <a:off x="331316" y="122346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数据不独立</a:t>
          </a:r>
        </a:p>
      </dsp:txBody>
      <dsp:txXfrm>
        <a:off x="331316" y="1223465"/>
        <a:ext cx="1746442" cy="1047865"/>
      </dsp:txXfrm>
    </dsp:sp>
    <dsp:sp modelId="{91E5468E-3CE5-4730-ABEF-0774753B9B7C}">
      <dsp:nvSpPr>
        <dsp:cNvPr id="0" name=""/>
        <dsp:cNvSpPr/>
      </dsp:nvSpPr>
      <dsp:spPr>
        <a:xfrm>
          <a:off x="2252403" y="122346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应用程序管理数据</a:t>
          </a:r>
        </a:p>
      </dsp:txBody>
      <dsp:txXfrm>
        <a:off x="2252403" y="1223465"/>
        <a:ext cx="1746442" cy="10478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DD952-CA70-42DC-AEEF-B5C53FD346A4}">
      <dsp:nvSpPr>
        <dsp:cNvPr id="0" name=""/>
        <dsp:cNvSpPr/>
      </dsp:nvSpPr>
      <dsp:spPr>
        <a:xfrm>
          <a:off x="3571"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人工管理</a:t>
          </a:r>
        </a:p>
      </dsp:txBody>
      <dsp:txXfrm>
        <a:off x="20968" y="17397"/>
        <a:ext cx="1526909" cy="559183"/>
      </dsp:txXfrm>
    </dsp:sp>
    <dsp:sp modelId="{53F5BF86-A191-4259-9237-3B53870C8FEB}">
      <dsp:nvSpPr>
        <dsp:cNvPr id="0" name=""/>
        <dsp:cNvSpPr/>
      </dsp:nvSpPr>
      <dsp:spPr>
        <a:xfrm>
          <a:off x="1721445"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721445" y="180797"/>
        <a:ext cx="231757" cy="232382"/>
      </dsp:txXfrm>
    </dsp:sp>
    <dsp:sp modelId="{FE018036-EB94-42C2-BEF4-2322288C2677}">
      <dsp:nvSpPr>
        <dsp:cNvPr id="0" name=""/>
        <dsp:cNvSpPr/>
      </dsp:nvSpPr>
      <dsp:spPr>
        <a:xfrm>
          <a:off x="2189956" y="0"/>
          <a:ext cx="1561703" cy="593977"/>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文件系统</a:t>
          </a:r>
        </a:p>
      </dsp:txBody>
      <dsp:txXfrm>
        <a:off x="2207353" y="17397"/>
        <a:ext cx="1526909" cy="559183"/>
      </dsp:txXfrm>
    </dsp:sp>
    <dsp:sp modelId="{67789DB8-4FD0-4C6F-A100-B36A126492F6}">
      <dsp:nvSpPr>
        <dsp:cNvPr id="0" name=""/>
        <dsp:cNvSpPr/>
      </dsp:nvSpPr>
      <dsp:spPr>
        <a:xfrm>
          <a:off x="3907829"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907829" y="180797"/>
        <a:ext cx="231757" cy="232382"/>
      </dsp:txXfrm>
    </dsp:sp>
    <dsp:sp modelId="{AD005454-E35A-4637-9EBF-9136CBA57388}">
      <dsp:nvSpPr>
        <dsp:cNvPr id="0" name=""/>
        <dsp:cNvSpPr/>
      </dsp:nvSpPr>
      <dsp:spPr>
        <a:xfrm>
          <a:off x="4376340"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数据库系统</a:t>
          </a:r>
        </a:p>
      </dsp:txBody>
      <dsp:txXfrm>
        <a:off x="4393737" y="17397"/>
        <a:ext cx="1526909" cy="559183"/>
      </dsp:txXfrm>
    </dsp:sp>
    <dsp:sp modelId="{EFA7F428-20E7-4E40-9778-4B4058036301}">
      <dsp:nvSpPr>
        <dsp:cNvPr id="0" name=""/>
        <dsp:cNvSpPr/>
      </dsp:nvSpPr>
      <dsp:spPr>
        <a:xfrm>
          <a:off x="6094214" y="10333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094214" y="180797"/>
        <a:ext cx="231757" cy="232382"/>
      </dsp:txXfrm>
    </dsp:sp>
    <dsp:sp modelId="{16E23BF8-FD53-4721-8DFA-86A6422C651F}">
      <dsp:nvSpPr>
        <dsp:cNvPr id="0" name=""/>
        <dsp:cNvSpPr/>
      </dsp:nvSpPr>
      <dsp:spPr>
        <a:xfrm>
          <a:off x="6562724" y="0"/>
          <a:ext cx="1561703" cy="59397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大数据管理系统</a:t>
          </a:r>
        </a:p>
      </dsp:txBody>
      <dsp:txXfrm>
        <a:off x="6580121" y="17397"/>
        <a:ext cx="1526909" cy="5591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E656B-7908-4C06-AE2B-B3130CB985C2}">
      <dsp:nvSpPr>
        <dsp:cNvPr id="0" name=""/>
        <dsp:cNvSpPr/>
      </dsp:nvSpPr>
      <dsp:spPr>
        <a:xfrm>
          <a:off x="331316"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数据长期储存</a:t>
          </a:r>
        </a:p>
      </dsp:txBody>
      <dsp:txXfrm>
        <a:off x="331316" y="955"/>
        <a:ext cx="1746442" cy="1047865"/>
      </dsp:txXfrm>
    </dsp:sp>
    <dsp:sp modelId="{91E5468E-3CE5-4730-ABEF-0774753B9B7C}">
      <dsp:nvSpPr>
        <dsp:cNvPr id="0" name=""/>
        <dsp:cNvSpPr/>
      </dsp:nvSpPr>
      <dsp:spPr>
        <a:xfrm>
          <a:off x="2252403" y="955"/>
          <a:ext cx="1746442" cy="10478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由文件系统管理数据</a:t>
          </a:r>
        </a:p>
      </dsp:txBody>
      <dsp:txXfrm>
        <a:off x="2252403" y="955"/>
        <a:ext cx="1746442" cy="1047865"/>
      </dsp:txXfrm>
    </dsp:sp>
    <dsp:sp modelId="{51165765-713D-454D-9164-72808CD84C41}">
      <dsp:nvSpPr>
        <dsp:cNvPr id="0" name=""/>
        <dsp:cNvSpPr/>
      </dsp:nvSpPr>
      <dsp:spPr>
        <a:xfrm>
          <a:off x="331316" y="1223465"/>
          <a:ext cx="1746442" cy="1047865"/>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数据共享性差且冗余度大</a:t>
          </a:r>
        </a:p>
      </dsp:txBody>
      <dsp:txXfrm>
        <a:off x="331316" y="1223465"/>
        <a:ext cx="1746442" cy="1047865"/>
      </dsp:txXfrm>
    </dsp:sp>
    <dsp:sp modelId="{15C6BA0D-5EAF-40F6-BCE6-B1B64FDFF918}">
      <dsp:nvSpPr>
        <dsp:cNvPr id="0" name=""/>
        <dsp:cNvSpPr/>
      </dsp:nvSpPr>
      <dsp:spPr>
        <a:xfrm>
          <a:off x="2252403" y="1223465"/>
          <a:ext cx="1746442" cy="1047865"/>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文件面向应用</a:t>
          </a:r>
        </a:p>
      </dsp:txBody>
      <dsp:txXfrm>
        <a:off x="2252403" y="1223465"/>
        <a:ext cx="1746442" cy="104786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2020/9/22</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2020/9/22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jpeg"/><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5.xml"/><Relationship Id="rId7" Type="http://schemas.openxmlformats.org/officeDocument/2006/relationships/image" Target="../media/image26.png"/><Relationship Id="rId2" Type="http://schemas.openxmlformats.org/officeDocument/2006/relationships/diagramData" Target="../diagrams/data5.xml"/><Relationship Id="rId1" Type="http://schemas.openxmlformats.org/officeDocument/2006/relationships/slideLayout" Target="../slideLayouts/slideLayout3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gif"/><Relationship Id="rId1" Type="http://schemas.openxmlformats.org/officeDocument/2006/relationships/slideLayout" Target="../slideLayouts/slideLayout3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32.png"/><Relationship Id="rId2" Type="http://schemas.openxmlformats.org/officeDocument/2006/relationships/diagramData" Target="../diagrams/data6.xml"/><Relationship Id="rId1" Type="http://schemas.openxmlformats.org/officeDocument/2006/relationships/slideLayout" Target="../slideLayouts/slideLayout31.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33.png"/><Relationship Id="rId2" Type="http://schemas.openxmlformats.org/officeDocument/2006/relationships/diagramData" Target="../diagrams/data8.xml"/><Relationship Id="rId1" Type="http://schemas.openxmlformats.org/officeDocument/2006/relationships/slideLayout" Target="../slideLayouts/slideLayout31.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34.png"/><Relationship Id="rId2" Type="http://schemas.openxmlformats.org/officeDocument/2006/relationships/diagramData" Target="../diagrams/data10.xml"/><Relationship Id="rId1" Type="http://schemas.openxmlformats.org/officeDocument/2006/relationships/slideLayout" Target="../slideLayouts/slideLayout31.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diagramLayout" Target="../diagrams/layout12.xml"/><Relationship Id="rId7" Type="http://schemas.openxmlformats.org/officeDocument/2006/relationships/image" Target="../media/image35.jpeg"/><Relationship Id="rId12" Type="http://schemas.openxmlformats.org/officeDocument/2006/relationships/image" Target="../media/image40.png"/><Relationship Id="rId2" Type="http://schemas.openxmlformats.org/officeDocument/2006/relationships/diagramData" Target="../diagrams/data12.xml"/><Relationship Id="rId1" Type="http://schemas.openxmlformats.org/officeDocument/2006/relationships/slideLayout" Target="../slideLayouts/slideLayout31.xml"/><Relationship Id="rId6" Type="http://schemas.microsoft.com/office/2007/relationships/diagramDrawing" Target="../diagrams/drawing12.xml"/><Relationship Id="rId11" Type="http://schemas.openxmlformats.org/officeDocument/2006/relationships/image" Target="../media/image39.png"/><Relationship Id="rId5" Type="http://schemas.openxmlformats.org/officeDocument/2006/relationships/diagramColors" Target="../diagrams/colors12.xml"/><Relationship Id="rId10" Type="http://schemas.openxmlformats.org/officeDocument/2006/relationships/image" Target="../media/image38.png"/><Relationship Id="rId4" Type="http://schemas.openxmlformats.org/officeDocument/2006/relationships/diagramQuickStyle" Target="../diagrams/quickStyle12.xml"/><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13.xml"/><Relationship Id="rId7" Type="http://schemas.openxmlformats.org/officeDocument/2006/relationships/image" Target="../media/image42.png"/><Relationship Id="rId2" Type="http://schemas.openxmlformats.org/officeDocument/2006/relationships/diagramData" Target="../diagrams/data13.xml"/><Relationship Id="rId1" Type="http://schemas.openxmlformats.org/officeDocument/2006/relationships/slideLayout" Target="../slideLayouts/slideLayout3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14.xml"/><Relationship Id="rId7" Type="http://schemas.openxmlformats.org/officeDocument/2006/relationships/image" Target="../media/image45.png"/><Relationship Id="rId2" Type="http://schemas.openxmlformats.org/officeDocument/2006/relationships/diagramData" Target="../diagrams/data14.xml"/><Relationship Id="rId1" Type="http://schemas.openxmlformats.org/officeDocument/2006/relationships/slideLayout" Target="../slideLayouts/slideLayout3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47.png"/><Relationship Id="rId2" Type="http://schemas.openxmlformats.org/officeDocument/2006/relationships/diagramData" Target="../diagrams/data17.xml"/><Relationship Id="rId1" Type="http://schemas.openxmlformats.org/officeDocument/2006/relationships/slideLayout" Target="../slideLayouts/slideLayout3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Layout" Target="../diagrams/layout18.xml"/><Relationship Id="rId7" Type="http://schemas.openxmlformats.org/officeDocument/2006/relationships/image" Target="../media/image47.png"/><Relationship Id="rId12" Type="http://schemas.microsoft.com/office/2007/relationships/diagramDrawing" Target="../diagrams/drawing19.xml"/><Relationship Id="rId2" Type="http://schemas.openxmlformats.org/officeDocument/2006/relationships/diagramData" Target="../diagrams/data18.xml"/><Relationship Id="rId1" Type="http://schemas.openxmlformats.org/officeDocument/2006/relationships/slideLayout" Target="../slideLayouts/slideLayout31.xml"/><Relationship Id="rId6" Type="http://schemas.microsoft.com/office/2007/relationships/diagramDrawing" Target="../diagrams/drawing18.xml"/><Relationship Id="rId11" Type="http://schemas.openxmlformats.org/officeDocument/2006/relationships/diagramColors" Target="../diagrams/colors19.xml"/><Relationship Id="rId5" Type="http://schemas.openxmlformats.org/officeDocument/2006/relationships/diagramColors" Target="../diagrams/colors18.xml"/><Relationship Id="rId10" Type="http://schemas.openxmlformats.org/officeDocument/2006/relationships/diagramQuickStyle" Target="../diagrams/quickStyle19.xml"/><Relationship Id="rId4" Type="http://schemas.openxmlformats.org/officeDocument/2006/relationships/diagramQuickStyle" Target="../diagrams/quickStyle18.xml"/><Relationship Id="rId9" Type="http://schemas.openxmlformats.org/officeDocument/2006/relationships/diagramLayout" Target="../diagrams/layout1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48.png"/><Relationship Id="rId2" Type="http://schemas.openxmlformats.org/officeDocument/2006/relationships/diagramData" Target="../diagrams/data20.xml"/><Relationship Id="rId1" Type="http://schemas.openxmlformats.org/officeDocument/2006/relationships/slideLayout" Target="../slideLayouts/slideLayout3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49.png"/><Relationship Id="rId2" Type="http://schemas.openxmlformats.org/officeDocument/2006/relationships/diagramData" Target="../diagrams/data21.xml"/><Relationship Id="rId1" Type="http://schemas.openxmlformats.org/officeDocument/2006/relationships/slideLayout" Target="../slideLayouts/slideLayout3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22.xml"/><Relationship Id="rId7" Type="http://schemas.openxmlformats.org/officeDocument/2006/relationships/image" Target="../media/image50.png"/><Relationship Id="rId2" Type="http://schemas.openxmlformats.org/officeDocument/2006/relationships/diagramData" Target="../diagrams/data22.xml"/><Relationship Id="rId1" Type="http://schemas.openxmlformats.org/officeDocument/2006/relationships/slideLayout" Target="../slideLayouts/slideLayout31.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52.jpeg"/><Relationship Id="rId2" Type="http://schemas.openxmlformats.org/officeDocument/2006/relationships/diagramData" Target="../diagrams/data23.xml"/><Relationship Id="rId1" Type="http://schemas.openxmlformats.org/officeDocument/2006/relationships/slideLayout" Target="../slideLayouts/slideLayout31.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1.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8.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diagramLayout" Target="../diagrams/layout25.xml"/><Relationship Id="rId7" Type="http://schemas.openxmlformats.org/officeDocument/2006/relationships/image" Target="../media/image53.png"/><Relationship Id="rId2" Type="http://schemas.openxmlformats.org/officeDocument/2006/relationships/diagramData" Target="../diagrams/data25.xml"/><Relationship Id="rId1" Type="http://schemas.openxmlformats.org/officeDocument/2006/relationships/slideLayout" Target="../slideLayouts/slideLayout31.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hyperlink" Target="https://en.wiktionary.org/wiki/pie_chart" TargetMode="External"/><Relationship Id="rId3" Type="http://schemas.openxmlformats.org/officeDocument/2006/relationships/image" Target="../media/image56.png"/><Relationship Id="rId7" Type="http://schemas.openxmlformats.org/officeDocument/2006/relationships/image" Target="../media/image58.jpeg"/><Relationship Id="rId2" Type="http://schemas.openxmlformats.org/officeDocument/2006/relationships/image" Target="../media/image55.png"/><Relationship Id="rId1" Type="http://schemas.openxmlformats.org/officeDocument/2006/relationships/slideLayout" Target="../slideLayouts/slideLayout31.xml"/><Relationship Id="rId6" Type="http://schemas.openxmlformats.org/officeDocument/2006/relationships/hyperlink" Target="https://commons.wikimedia.org/wiki/File:Text-csv-text.svg" TargetMode="External"/><Relationship Id="rId5" Type="http://schemas.openxmlformats.org/officeDocument/2006/relationships/image" Target="../media/image57.png"/><Relationship Id="rId4" Type="http://schemas.openxmlformats.org/officeDocument/2006/relationships/hyperlink" Target="https://en.wikipedia.org/wiki/Microsoft_Excel" TargetMode="Externa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31.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59.png"/><Relationship Id="rId2" Type="http://schemas.openxmlformats.org/officeDocument/2006/relationships/diagramData" Target="../diagrams/data27.xml"/><Relationship Id="rId1" Type="http://schemas.openxmlformats.org/officeDocument/2006/relationships/slideLayout" Target="../slideLayouts/slideLayout3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1.xml"/><Relationship Id="rId5" Type="http://schemas.openxmlformats.org/officeDocument/2006/relationships/image" Target="../media/image79.jpeg"/><Relationship Id="rId4" Type="http://schemas.openxmlformats.org/officeDocument/2006/relationships/image" Target="../media/image78.jpeg"/></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31.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gif"/><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1.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8.gif"/><Relationship Id="rId7" Type="http://schemas.openxmlformats.org/officeDocument/2006/relationships/diagramQuickStyle" Target="../diagrams/quickStyle4.xml"/><Relationship Id="rId2" Type="http://schemas.openxmlformats.org/officeDocument/2006/relationships/image" Target="../media/image17.png"/><Relationship Id="rId1" Type="http://schemas.openxmlformats.org/officeDocument/2006/relationships/slideLayout" Target="../slideLayouts/slideLayout3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9.pn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数据采集的方法</a:t>
            </a:r>
          </a:p>
        </p:txBody>
      </p:sp>
      <p:sp>
        <p:nvSpPr>
          <p:cNvPr id="5" name="矩形: 圆角 4">
            <a:extLst>
              <a:ext uri="{FF2B5EF4-FFF2-40B4-BE49-F238E27FC236}">
                <a16:creationId xmlns:a16="http://schemas.microsoft.com/office/drawing/2014/main" id="{B4334A67-4707-41BE-B692-DD05D45B110A}"/>
              </a:ext>
            </a:extLst>
          </p:cNvPr>
          <p:cNvSpPr/>
          <p:nvPr/>
        </p:nvSpPr>
        <p:spPr>
          <a:xfrm>
            <a:off x="8497824" y="400595"/>
            <a:ext cx="1060704" cy="6583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传感器</a:t>
            </a:r>
          </a:p>
        </p:txBody>
      </p:sp>
      <p:sp>
        <p:nvSpPr>
          <p:cNvPr id="10" name="矩形: 圆角 9">
            <a:extLst>
              <a:ext uri="{FF2B5EF4-FFF2-40B4-BE49-F238E27FC236}">
                <a16:creationId xmlns:a16="http://schemas.microsoft.com/office/drawing/2014/main" id="{1AC528E4-FCCE-444C-BE79-6C7EF5FC14C1}"/>
              </a:ext>
            </a:extLst>
          </p:cNvPr>
          <p:cNvSpPr/>
          <p:nvPr/>
        </p:nvSpPr>
        <p:spPr>
          <a:xfrm>
            <a:off x="9710928" y="398854"/>
            <a:ext cx="1060704" cy="6583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日志文件</a:t>
            </a:r>
          </a:p>
        </p:txBody>
      </p:sp>
      <p:sp>
        <p:nvSpPr>
          <p:cNvPr id="13" name="矩形: 圆角 12">
            <a:extLst>
              <a:ext uri="{FF2B5EF4-FFF2-40B4-BE49-F238E27FC236}">
                <a16:creationId xmlns:a16="http://schemas.microsoft.com/office/drawing/2014/main" id="{6A7486EC-6DF1-426F-8830-898154936A55}"/>
              </a:ext>
            </a:extLst>
          </p:cNvPr>
          <p:cNvSpPr/>
          <p:nvPr/>
        </p:nvSpPr>
        <p:spPr>
          <a:xfrm>
            <a:off x="10924032" y="398854"/>
            <a:ext cx="1060704" cy="65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Web</a:t>
            </a:r>
            <a:r>
              <a:rPr lang="zh-CN" altLang="en-US" sz="1400" dirty="0">
                <a:latin typeface="微软雅黑" panose="020B0503020204020204" pitchFamily="34" charset="-122"/>
                <a:ea typeface="微软雅黑" panose="020B0503020204020204" pitchFamily="34" charset="-122"/>
              </a:rPr>
              <a:t>爬虫</a:t>
            </a:r>
          </a:p>
        </p:txBody>
      </p:sp>
      <p:grpSp>
        <p:nvGrpSpPr>
          <p:cNvPr id="12" name="Group 3">
            <a:extLst>
              <a:ext uri="{FF2B5EF4-FFF2-40B4-BE49-F238E27FC236}">
                <a16:creationId xmlns:a16="http://schemas.microsoft.com/office/drawing/2014/main" id="{38006DED-9C6B-457C-B5BC-1D614DB77A89}"/>
              </a:ext>
            </a:extLst>
          </p:cNvPr>
          <p:cNvGrpSpPr>
            <a:grpSpLocks/>
          </p:cNvGrpSpPr>
          <p:nvPr/>
        </p:nvGrpSpPr>
        <p:grpSpPr bwMode="auto">
          <a:xfrm>
            <a:off x="1105416" y="790575"/>
            <a:ext cx="2641600" cy="3817938"/>
            <a:chOff x="288" y="1334"/>
            <a:chExt cx="1536" cy="2405"/>
          </a:xfrm>
        </p:grpSpPr>
        <p:grpSp>
          <p:nvGrpSpPr>
            <p:cNvPr id="14" name="Group 4">
              <a:extLst>
                <a:ext uri="{FF2B5EF4-FFF2-40B4-BE49-F238E27FC236}">
                  <a16:creationId xmlns:a16="http://schemas.microsoft.com/office/drawing/2014/main" id="{0D4EC97F-99A2-4670-897B-633E5F40F148}"/>
                </a:ext>
              </a:extLst>
            </p:cNvPr>
            <p:cNvGrpSpPr>
              <a:grpSpLocks/>
            </p:cNvGrpSpPr>
            <p:nvPr/>
          </p:nvGrpSpPr>
          <p:grpSpPr bwMode="auto">
            <a:xfrm>
              <a:off x="288" y="1334"/>
              <a:ext cx="1536" cy="2122"/>
              <a:chOff x="384" y="2102"/>
              <a:chExt cx="1536" cy="2122"/>
            </a:xfrm>
          </p:grpSpPr>
          <p:sp>
            <p:nvSpPr>
              <p:cNvPr id="16" name="Rectangle 5">
                <a:extLst>
                  <a:ext uri="{FF2B5EF4-FFF2-40B4-BE49-F238E27FC236}">
                    <a16:creationId xmlns:a16="http://schemas.microsoft.com/office/drawing/2014/main" id="{E605ACE6-9AC1-4C12-913B-CDD7723E7059}"/>
                  </a:ext>
                </a:extLst>
              </p:cNvPr>
              <p:cNvSpPr>
                <a:spLocks noChangeArrowheads="1"/>
              </p:cNvSpPr>
              <p:nvPr/>
            </p:nvSpPr>
            <p:spPr bwMode="auto">
              <a:xfrm>
                <a:off x="864" y="2102"/>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17" name="Rectangle 6">
                <a:extLst>
                  <a:ext uri="{FF2B5EF4-FFF2-40B4-BE49-F238E27FC236}">
                    <a16:creationId xmlns:a16="http://schemas.microsoft.com/office/drawing/2014/main" id="{D19DE457-B829-4910-B931-4EEFC2120F12}"/>
                  </a:ext>
                </a:extLst>
              </p:cNvPr>
              <p:cNvSpPr>
                <a:spLocks noChangeArrowheads="1"/>
              </p:cNvSpPr>
              <p:nvPr/>
            </p:nvSpPr>
            <p:spPr bwMode="auto">
              <a:xfrm>
                <a:off x="576" y="2688"/>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18" name="Rectangle 7">
                <a:extLst>
                  <a:ext uri="{FF2B5EF4-FFF2-40B4-BE49-F238E27FC236}">
                    <a16:creationId xmlns:a16="http://schemas.microsoft.com/office/drawing/2014/main" id="{F867BED3-F59E-4E82-A8EC-3D9C27979FC9}"/>
                  </a:ext>
                </a:extLst>
              </p:cNvPr>
              <p:cNvSpPr>
                <a:spLocks noChangeArrowheads="1"/>
              </p:cNvSpPr>
              <p:nvPr/>
            </p:nvSpPr>
            <p:spPr bwMode="auto">
              <a:xfrm>
                <a:off x="672" y="2784"/>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19" name="Rectangle 8">
                <a:extLst>
                  <a:ext uri="{FF2B5EF4-FFF2-40B4-BE49-F238E27FC236}">
                    <a16:creationId xmlns:a16="http://schemas.microsoft.com/office/drawing/2014/main" id="{F370AEE1-F31C-4E7B-A79E-A1FD416757A0}"/>
                  </a:ext>
                </a:extLst>
              </p:cNvPr>
              <p:cNvSpPr>
                <a:spLocks noChangeArrowheads="1"/>
              </p:cNvSpPr>
              <p:nvPr/>
            </p:nvSpPr>
            <p:spPr bwMode="auto">
              <a:xfrm>
                <a:off x="768" y="2880"/>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20" name="Rectangle 9">
                <a:extLst>
                  <a:ext uri="{FF2B5EF4-FFF2-40B4-BE49-F238E27FC236}">
                    <a16:creationId xmlns:a16="http://schemas.microsoft.com/office/drawing/2014/main" id="{96A8FD80-70A8-4570-BFD2-38BE772CA0DC}"/>
                  </a:ext>
                </a:extLst>
              </p:cNvPr>
              <p:cNvSpPr>
                <a:spLocks noChangeArrowheads="1"/>
              </p:cNvSpPr>
              <p:nvPr/>
            </p:nvSpPr>
            <p:spPr bwMode="auto">
              <a:xfrm>
                <a:off x="384" y="3552"/>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21" name="Rectangle 10">
                <a:extLst>
                  <a:ext uri="{FF2B5EF4-FFF2-40B4-BE49-F238E27FC236}">
                    <a16:creationId xmlns:a16="http://schemas.microsoft.com/office/drawing/2014/main" id="{205285FF-79B2-4CBB-BD8C-7C7D9C21BC99}"/>
                  </a:ext>
                </a:extLst>
              </p:cNvPr>
              <p:cNvSpPr>
                <a:spLocks noChangeArrowheads="1"/>
              </p:cNvSpPr>
              <p:nvPr/>
            </p:nvSpPr>
            <p:spPr bwMode="auto">
              <a:xfrm>
                <a:off x="1440" y="3120"/>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22" name="Rectangle 11">
                <a:extLst>
                  <a:ext uri="{FF2B5EF4-FFF2-40B4-BE49-F238E27FC236}">
                    <a16:creationId xmlns:a16="http://schemas.microsoft.com/office/drawing/2014/main" id="{87AEE4F6-E5BC-4473-BC6C-59E34259080B}"/>
                  </a:ext>
                </a:extLst>
              </p:cNvPr>
              <p:cNvSpPr>
                <a:spLocks noChangeArrowheads="1"/>
              </p:cNvSpPr>
              <p:nvPr/>
            </p:nvSpPr>
            <p:spPr bwMode="auto">
              <a:xfrm>
                <a:off x="1536" y="2352"/>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23" name="Rectangle 12">
                <a:extLst>
                  <a:ext uri="{FF2B5EF4-FFF2-40B4-BE49-F238E27FC236}">
                    <a16:creationId xmlns:a16="http://schemas.microsoft.com/office/drawing/2014/main" id="{3FBBCEE0-C52B-4A1F-AE03-C1D9EF73863C}"/>
                  </a:ext>
                </a:extLst>
              </p:cNvPr>
              <p:cNvSpPr>
                <a:spLocks noChangeArrowheads="1"/>
              </p:cNvSpPr>
              <p:nvPr/>
            </p:nvSpPr>
            <p:spPr bwMode="auto">
              <a:xfrm>
                <a:off x="480" y="3648"/>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24" name="Rectangle 13">
                <a:extLst>
                  <a:ext uri="{FF2B5EF4-FFF2-40B4-BE49-F238E27FC236}">
                    <a16:creationId xmlns:a16="http://schemas.microsoft.com/office/drawing/2014/main" id="{FF9835EF-6953-4FF0-9BCC-24E566E08FCA}"/>
                  </a:ext>
                </a:extLst>
              </p:cNvPr>
              <p:cNvSpPr>
                <a:spLocks noChangeArrowheads="1"/>
              </p:cNvSpPr>
              <p:nvPr/>
            </p:nvSpPr>
            <p:spPr bwMode="auto">
              <a:xfrm>
                <a:off x="576" y="3744"/>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25" name="Rectangle 14">
                <a:extLst>
                  <a:ext uri="{FF2B5EF4-FFF2-40B4-BE49-F238E27FC236}">
                    <a16:creationId xmlns:a16="http://schemas.microsoft.com/office/drawing/2014/main" id="{FC685C1C-6DA1-417C-B072-34516FAA80D5}"/>
                  </a:ext>
                </a:extLst>
              </p:cNvPr>
              <p:cNvSpPr>
                <a:spLocks noChangeArrowheads="1"/>
              </p:cNvSpPr>
              <p:nvPr/>
            </p:nvSpPr>
            <p:spPr bwMode="auto">
              <a:xfrm>
                <a:off x="672" y="3840"/>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26" name="Rectangle 15">
                <a:extLst>
                  <a:ext uri="{FF2B5EF4-FFF2-40B4-BE49-F238E27FC236}">
                    <a16:creationId xmlns:a16="http://schemas.microsoft.com/office/drawing/2014/main" id="{67DA46A3-D4FD-4367-9355-F82CBAAF0F03}"/>
                  </a:ext>
                </a:extLst>
              </p:cNvPr>
              <p:cNvSpPr>
                <a:spLocks noChangeArrowheads="1"/>
              </p:cNvSpPr>
              <p:nvPr/>
            </p:nvSpPr>
            <p:spPr bwMode="auto">
              <a:xfrm>
                <a:off x="1632" y="2448"/>
                <a:ext cx="288" cy="384"/>
              </a:xfrm>
              <a:prstGeom prst="rect">
                <a:avLst/>
              </a:prstGeom>
              <a:solidFill>
                <a:srgbClr val="CC99FF"/>
              </a:soli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27" name="Line 16">
                <a:extLst>
                  <a:ext uri="{FF2B5EF4-FFF2-40B4-BE49-F238E27FC236}">
                    <a16:creationId xmlns:a16="http://schemas.microsoft.com/office/drawing/2014/main" id="{7D8E4D8A-665E-4392-B934-766A3DD6E28D}"/>
                  </a:ext>
                </a:extLst>
              </p:cNvPr>
              <p:cNvSpPr>
                <a:spLocks noChangeShapeType="1"/>
              </p:cNvSpPr>
              <p:nvPr/>
            </p:nvSpPr>
            <p:spPr bwMode="auto">
              <a:xfrm flipV="1">
                <a:off x="912" y="3504"/>
                <a:ext cx="432" cy="288"/>
              </a:xfrm>
              <a:prstGeom prst="line">
                <a:avLst/>
              </a:prstGeom>
              <a:noFill/>
              <a:ln w="9525">
                <a:solidFill>
                  <a:schemeClr val="tx1"/>
                </a:solidFill>
                <a:round/>
                <a:headEnd/>
                <a:tailEnd type="triangle" w="med" len="med"/>
              </a:ln>
            </p:spPr>
            <p:txBody>
              <a:bodyPr wrap="none" anchor="ctr"/>
              <a:lstStyle/>
              <a:p>
                <a:endParaRPr lang="zh-CN" altLang="en-US"/>
              </a:p>
            </p:txBody>
          </p:sp>
          <p:sp>
            <p:nvSpPr>
              <p:cNvPr id="28" name="Line 17">
                <a:extLst>
                  <a:ext uri="{FF2B5EF4-FFF2-40B4-BE49-F238E27FC236}">
                    <a16:creationId xmlns:a16="http://schemas.microsoft.com/office/drawing/2014/main" id="{94D6478F-86A7-495F-A740-E271D36E0C47}"/>
                  </a:ext>
                </a:extLst>
              </p:cNvPr>
              <p:cNvSpPr>
                <a:spLocks noChangeShapeType="1"/>
              </p:cNvSpPr>
              <p:nvPr/>
            </p:nvSpPr>
            <p:spPr bwMode="auto">
              <a:xfrm flipH="1" flipV="1">
                <a:off x="1104" y="2976"/>
                <a:ext cx="288" cy="192"/>
              </a:xfrm>
              <a:prstGeom prst="line">
                <a:avLst/>
              </a:prstGeom>
              <a:noFill/>
              <a:ln w="9525">
                <a:solidFill>
                  <a:schemeClr val="tx1"/>
                </a:solidFill>
                <a:round/>
                <a:headEnd/>
                <a:tailEnd type="triangle" w="med" len="med"/>
              </a:ln>
            </p:spPr>
            <p:txBody>
              <a:bodyPr wrap="none" anchor="ctr"/>
              <a:lstStyle/>
              <a:p>
                <a:endParaRPr lang="zh-CN" altLang="en-US"/>
              </a:p>
            </p:txBody>
          </p:sp>
          <p:sp>
            <p:nvSpPr>
              <p:cNvPr id="29" name="Line 18">
                <a:extLst>
                  <a:ext uri="{FF2B5EF4-FFF2-40B4-BE49-F238E27FC236}">
                    <a16:creationId xmlns:a16="http://schemas.microsoft.com/office/drawing/2014/main" id="{20280868-B8BC-448B-B7CA-BDE3B3BEAEE6}"/>
                  </a:ext>
                </a:extLst>
              </p:cNvPr>
              <p:cNvSpPr>
                <a:spLocks noChangeShapeType="1"/>
              </p:cNvSpPr>
              <p:nvPr/>
            </p:nvSpPr>
            <p:spPr bwMode="auto">
              <a:xfrm flipV="1">
                <a:off x="1056" y="2640"/>
                <a:ext cx="432" cy="144"/>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 name="Line 19">
                <a:extLst>
                  <a:ext uri="{FF2B5EF4-FFF2-40B4-BE49-F238E27FC236}">
                    <a16:creationId xmlns:a16="http://schemas.microsoft.com/office/drawing/2014/main" id="{1CCD2E13-3F31-4A63-A2D2-F4FFE3FAEBAA}"/>
                  </a:ext>
                </a:extLst>
              </p:cNvPr>
              <p:cNvSpPr>
                <a:spLocks noChangeShapeType="1"/>
              </p:cNvSpPr>
              <p:nvPr/>
            </p:nvSpPr>
            <p:spPr bwMode="auto">
              <a:xfrm>
                <a:off x="1200" y="2400"/>
                <a:ext cx="240" cy="672"/>
              </a:xfrm>
              <a:prstGeom prst="line">
                <a:avLst/>
              </a:prstGeom>
              <a:noFill/>
              <a:ln w="9525">
                <a:solidFill>
                  <a:schemeClr val="tx1"/>
                </a:solidFill>
                <a:round/>
                <a:headEnd/>
                <a:tailEnd type="triangle" w="med" len="med"/>
              </a:ln>
            </p:spPr>
            <p:txBody>
              <a:bodyPr wrap="none" anchor="ctr"/>
              <a:lstStyle/>
              <a:p>
                <a:endParaRPr lang="zh-CN" altLang="en-US"/>
              </a:p>
            </p:txBody>
          </p:sp>
          <p:sp>
            <p:nvSpPr>
              <p:cNvPr id="31" name="Line 20">
                <a:extLst>
                  <a:ext uri="{FF2B5EF4-FFF2-40B4-BE49-F238E27FC236}">
                    <a16:creationId xmlns:a16="http://schemas.microsoft.com/office/drawing/2014/main" id="{AC1F781C-8E8F-4116-8C81-D2B03C1FA052}"/>
                  </a:ext>
                </a:extLst>
              </p:cNvPr>
              <p:cNvSpPr>
                <a:spLocks noChangeShapeType="1"/>
              </p:cNvSpPr>
              <p:nvPr/>
            </p:nvSpPr>
            <p:spPr bwMode="auto">
              <a:xfrm flipV="1">
                <a:off x="1632" y="2880"/>
                <a:ext cx="96" cy="192"/>
              </a:xfrm>
              <a:prstGeom prst="line">
                <a:avLst/>
              </a:prstGeom>
              <a:noFill/>
              <a:ln w="9525">
                <a:solidFill>
                  <a:schemeClr val="tx1"/>
                </a:solidFill>
                <a:round/>
                <a:headEnd/>
                <a:tailEnd type="triangle" w="med" len="med"/>
              </a:ln>
            </p:spPr>
            <p:txBody>
              <a:bodyPr wrap="none" anchor="ctr"/>
              <a:lstStyle/>
              <a:p>
                <a:endParaRPr lang="zh-CN" altLang="en-US"/>
              </a:p>
            </p:txBody>
          </p:sp>
          <p:sp>
            <p:nvSpPr>
              <p:cNvPr id="32" name="Line 21">
                <a:extLst>
                  <a:ext uri="{FF2B5EF4-FFF2-40B4-BE49-F238E27FC236}">
                    <a16:creationId xmlns:a16="http://schemas.microsoft.com/office/drawing/2014/main" id="{EC66B3C3-E1EF-46A2-852C-90050E3AE483}"/>
                  </a:ext>
                </a:extLst>
              </p:cNvPr>
              <p:cNvSpPr>
                <a:spLocks noChangeShapeType="1"/>
              </p:cNvSpPr>
              <p:nvPr/>
            </p:nvSpPr>
            <p:spPr bwMode="auto">
              <a:xfrm flipH="1">
                <a:off x="816" y="3360"/>
                <a:ext cx="48" cy="288"/>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15" name="Text Box 22">
              <a:extLst>
                <a:ext uri="{FF2B5EF4-FFF2-40B4-BE49-F238E27FC236}">
                  <a16:creationId xmlns:a16="http://schemas.microsoft.com/office/drawing/2014/main" id="{3689BFED-9425-4CCD-887F-025268EE2F8E}"/>
                </a:ext>
              </a:extLst>
            </p:cNvPr>
            <p:cNvSpPr txBox="1">
              <a:spLocks noChangeArrowheads="1"/>
            </p:cNvSpPr>
            <p:nvPr/>
          </p:nvSpPr>
          <p:spPr bwMode="auto">
            <a:xfrm>
              <a:off x="458" y="3487"/>
              <a:ext cx="681" cy="252"/>
            </a:xfrm>
            <a:prstGeom prst="rect">
              <a:avLst/>
            </a:prstGeom>
            <a:noFill/>
            <a:ln w="9525">
              <a:noFill/>
              <a:miter lim="800000"/>
              <a:headEnd/>
              <a:tailEnd/>
            </a:ln>
          </p:spPr>
          <p:txBody>
            <a:bodyPr wrap="none">
              <a:spAutoFit/>
            </a:bodyPr>
            <a:lstStyle/>
            <a:p>
              <a:pPr algn="r"/>
              <a:r>
                <a:rPr lang="en-US" altLang="zh-CN" sz="2000">
                  <a:latin typeface="Times New Roman" pitchFamily="18" charset="0"/>
                  <a:ea typeface="黑体" pitchFamily="2" charset="-122"/>
                  <a:cs typeface="Times New Roman" pitchFamily="18" charset="0"/>
                </a:rPr>
                <a:t>The Web</a:t>
              </a:r>
            </a:p>
          </p:txBody>
        </p:sp>
      </p:grpSp>
      <p:grpSp>
        <p:nvGrpSpPr>
          <p:cNvPr id="33" name="Group 23">
            <a:extLst>
              <a:ext uri="{FF2B5EF4-FFF2-40B4-BE49-F238E27FC236}">
                <a16:creationId xmlns:a16="http://schemas.microsoft.com/office/drawing/2014/main" id="{4D528FD0-A983-497A-A9C1-0440C11FBC46}"/>
              </a:ext>
            </a:extLst>
          </p:cNvPr>
          <p:cNvGrpSpPr>
            <a:grpSpLocks/>
          </p:cNvGrpSpPr>
          <p:nvPr/>
        </p:nvGrpSpPr>
        <p:grpSpPr bwMode="auto">
          <a:xfrm>
            <a:off x="8417441" y="4451350"/>
            <a:ext cx="1320800" cy="1222375"/>
            <a:chOff x="4800" y="3504"/>
            <a:chExt cx="768" cy="770"/>
          </a:xfrm>
        </p:grpSpPr>
        <p:grpSp>
          <p:nvGrpSpPr>
            <p:cNvPr id="34" name="Group 24">
              <a:extLst>
                <a:ext uri="{FF2B5EF4-FFF2-40B4-BE49-F238E27FC236}">
                  <a16:creationId xmlns:a16="http://schemas.microsoft.com/office/drawing/2014/main" id="{817D836F-1326-4773-9E12-DD6CF02635A2}"/>
                </a:ext>
              </a:extLst>
            </p:cNvPr>
            <p:cNvGrpSpPr>
              <a:grpSpLocks/>
            </p:cNvGrpSpPr>
            <p:nvPr/>
          </p:nvGrpSpPr>
          <p:grpSpPr bwMode="auto">
            <a:xfrm>
              <a:off x="4800" y="3504"/>
              <a:ext cx="768" cy="516"/>
              <a:chOff x="3264" y="2496"/>
              <a:chExt cx="768" cy="516"/>
            </a:xfrm>
          </p:grpSpPr>
          <p:sp>
            <p:nvSpPr>
              <p:cNvPr id="36" name="Rectangle 25">
                <a:extLst>
                  <a:ext uri="{FF2B5EF4-FFF2-40B4-BE49-F238E27FC236}">
                    <a16:creationId xmlns:a16="http://schemas.microsoft.com/office/drawing/2014/main" id="{3561AA39-7C9E-4C6F-854F-45441074B7BF}"/>
                  </a:ext>
                </a:extLst>
              </p:cNvPr>
              <p:cNvSpPr>
                <a:spLocks noChangeArrowheads="1"/>
              </p:cNvSpPr>
              <p:nvPr/>
            </p:nvSpPr>
            <p:spPr bwMode="auto">
              <a:xfrm>
                <a:off x="3264" y="2580"/>
                <a:ext cx="768" cy="432"/>
              </a:xfrm>
              <a:prstGeom prst="rect">
                <a:avLst/>
              </a:prstGeom>
              <a:gradFill rotWithShape="0">
                <a:gsLst>
                  <a:gs pos="0">
                    <a:srgbClr val="489C62"/>
                  </a:gs>
                  <a:gs pos="100000">
                    <a:srgbClr val="00A000">
                      <a:alpha val="50000"/>
                    </a:srgbClr>
                  </a:gs>
                </a:gsLst>
                <a:lin ang="0" scaled="1"/>
              </a:gra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37" name="Oval 26">
                <a:extLst>
                  <a:ext uri="{FF2B5EF4-FFF2-40B4-BE49-F238E27FC236}">
                    <a16:creationId xmlns:a16="http://schemas.microsoft.com/office/drawing/2014/main" id="{A904CCEB-9C3B-4B7F-8FAC-A5FCC961E835}"/>
                  </a:ext>
                </a:extLst>
              </p:cNvPr>
              <p:cNvSpPr>
                <a:spLocks noChangeArrowheads="1"/>
              </p:cNvSpPr>
              <p:nvPr/>
            </p:nvSpPr>
            <p:spPr bwMode="auto">
              <a:xfrm>
                <a:off x="3264" y="2496"/>
                <a:ext cx="768" cy="144"/>
              </a:xfrm>
              <a:prstGeom prst="ellipse">
                <a:avLst/>
              </a:prstGeom>
              <a:gradFill rotWithShape="0">
                <a:gsLst>
                  <a:gs pos="0">
                    <a:srgbClr val="489C62"/>
                  </a:gs>
                  <a:gs pos="100000">
                    <a:srgbClr val="00A000"/>
                  </a:gs>
                </a:gsLst>
                <a:lin ang="0" scaled="1"/>
              </a:gra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grpSp>
        <p:sp>
          <p:nvSpPr>
            <p:cNvPr id="35" name="Text Box 27">
              <a:extLst>
                <a:ext uri="{FF2B5EF4-FFF2-40B4-BE49-F238E27FC236}">
                  <a16:creationId xmlns:a16="http://schemas.microsoft.com/office/drawing/2014/main" id="{350FA02D-AA0E-43BD-817D-4E391A2B58A6}"/>
                </a:ext>
              </a:extLst>
            </p:cNvPr>
            <p:cNvSpPr txBox="1">
              <a:spLocks noChangeArrowheads="1"/>
            </p:cNvSpPr>
            <p:nvPr/>
          </p:nvSpPr>
          <p:spPr bwMode="auto">
            <a:xfrm>
              <a:off x="4832" y="4022"/>
              <a:ext cx="710" cy="252"/>
            </a:xfrm>
            <a:prstGeom prst="rect">
              <a:avLst/>
            </a:prstGeom>
            <a:noFill/>
            <a:ln w="9525">
              <a:noFill/>
              <a:miter lim="800000"/>
              <a:headEnd/>
              <a:tailEnd/>
            </a:ln>
          </p:spPr>
          <p:txBody>
            <a:bodyPr>
              <a:spAutoFit/>
            </a:bodyPr>
            <a:lstStyle/>
            <a:p>
              <a:r>
                <a:rPr lang="en-US" altLang="zh-CN" sz="2000">
                  <a:latin typeface="Times New Roman" pitchFamily="18" charset="0"/>
                  <a:ea typeface="黑体" pitchFamily="2" charset="-122"/>
                  <a:cs typeface="Times New Roman" pitchFamily="18" charset="0"/>
                </a:rPr>
                <a:t>Ads Base</a:t>
              </a:r>
            </a:p>
          </p:txBody>
        </p:sp>
      </p:grpSp>
      <p:grpSp>
        <p:nvGrpSpPr>
          <p:cNvPr id="38" name="Group 35">
            <a:extLst>
              <a:ext uri="{FF2B5EF4-FFF2-40B4-BE49-F238E27FC236}">
                <a16:creationId xmlns:a16="http://schemas.microsoft.com/office/drawing/2014/main" id="{E2FCCE69-5FCE-4EE8-B867-BAA49F62D9B1}"/>
              </a:ext>
            </a:extLst>
          </p:cNvPr>
          <p:cNvGrpSpPr>
            <a:grpSpLocks/>
          </p:cNvGrpSpPr>
          <p:nvPr/>
        </p:nvGrpSpPr>
        <p:grpSpPr bwMode="auto">
          <a:xfrm>
            <a:off x="4235502" y="3204071"/>
            <a:ext cx="1039813" cy="1033463"/>
            <a:chOff x="2288" y="2538"/>
            <a:chExt cx="604" cy="594"/>
          </a:xfrm>
        </p:grpSpPr>
        <p:sp>
          <p:nvSpPr>
            <p:cNvPr id="39" name="Text Box 36">
              <a:extLst>
                <a:ext uri="{FF2B5EF4-FFF2-40B4-BE49-F238E27FC236}">
                  <a16:creationId xmlns:a16="http://schemas.microsoft.com/office/drawing/2014/main" id="{8B928C26-2A0F-4CF3-B708-EB4C355E673B}"/>
                </a:ext>
              </a:extLst>
            </p:cNvPr>
            <p:cNvSpPr txBox="1">
              <a:spLocks noChangeArrowheads="1"/>
            </p:cNvSpPr>
            <p:nvPr/>
          </p:nvSpPr>
          <p:spPr bwMode="auto">
            <a:xfrm>
              <a:off x="2288" y="2880"/>
              <a:ext cx="604" cy="252"/>
            </a:xfrm>
            <a:prstGeom prst="rect">
              <a:avLst/>
            </a:prstGeom>
            <a:solidFill>
              <a:srgbClr val="FFFF00">
                <a:alpha val="70195"/>
              </a:srgbClr>
            </a:solidFill>
            <a:ln w="9525">
              <a:solidFill>
                <a:schemeClr val="tx1"/>
              </a:solidFill>
              <a:miter lim="800000"/>
              <a:headEnd/>
              <a:tailEnd/>
            </a:ln>
          </p:spPr>
          <p:txBody>
            <a:bodyPr wrap="none">
              <a:spAutoFit/>
            </a:bodyPr>
            <a:lstStyle/>
            <a:p>
              <a:pPr algn="r"/>
              <a:r>
                <a:rPr lang="en-US" altLang="zh-CN" sz="2000" dirty="0">
                  <a:latin typeface="Times New Roman" pitchFamily="18" charset="0"/>
                  <a:ea typeface="黑体" pitchFamily="2" charset="-122"/>
                  <a:cs typeface="Times New Roman" pitchFamily="18" charset="0"/>
                </a:rPr>
                <a:t>Indexer</a:t>
              </a:r>
            </a:p>
          </p:txBody>
        </p:sp>
        <p:sp>
          <p:nvSpPr>
            <p:cNvPr id="40" name="AutoShape 37">
              <a:extLst>
                <a:ext uri="{FF2B5EF4-FFF2-40B4-BE49-F238E27FC236}">
                  <a16:creationId xmlns:a16="http://schemas.microsoft.com/office/drawing/2014/main" id="{CB866535-3755-4BA7-8F8F-A2E602FE051D}"/>
                </a:ext>
              </a:extLst>
            </p:cNvPr>
            <p:cNvSpPr>
              <a:spLocks noChangeArrowheads="1"/>
            </p:cNvSpPr>
            <p:nvPr/>
          </p:nvSpPr>
          <p:spPr bwMode="auto">
            <a:xfrm>
              <a:off x="2498" y="2538"/>
              <a:ext cx="192" cy="336"/>
            </a:xfrm>
            <a:prstGeom prst="downArrow">
              <a:avLst>
                <a:gd name="adj1" fmla="val 50000"/>
                <a:gd name="adj2" fmla="val 43750"/>
              </a:avLst>
            </a:prstGeom>
            <a:no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grpSp>
      <p:grpSp>
        <p:nvGrpSpPr>
          <p:cNvPr id="41" name="Group 38">
            <a:extLst>
              <a:ext uri="{FF2B5EF4-FFF2-40B4-BE49-F238E27FC236}">
                <a16:creationId xmlns:a16="http://schemas.microsoft.com/office/drawing/2014/main" id="{6F6D29D5-696E-4BCC-8514-E54CDE27E718}"/>
              </a:ext>
            </a:extLst>
          </p:cNvPr>
          <p:cNvGrpSpPr>
            <a:grpSpLocks/>
          </p:cNvGrpSpPr>
          <p:nvPr/>
        </p:nvGrpSpPr>
        <p:grpSpPr bwMode="auto">
          <a:xfrm>
            <a:off x="2568959" y="4237800"/>
            <a:ext cx="4292600" cy="2092325"/>
            <a:chOff x="1728" y="2956"/>
            <a:chExt cx="2496" cy="1318"/>
          </a:xfrm>
        </p:grpSpPr>
        <p:grpSp>
          <p:nvGrpSpPr>
            <p:cNvPr id="42" name="Group 39">
              <a:extLst>
                <a:ext uri="{FF2B5EF4-FFF2-40B4-BE49-F238E27FC236}">
                  <a16:creationId xmlns:a16="http://schemas.microsoft.com/office/drawing/2014/main" id="{1F843977-2E51-45FD-BE9E-40909C91CCAE}"/>
                </a:ext>
              </a:extLst>
            </p:cNvPr>
            <p:cNvGrpSpPr>
              <a:grpSpLocks/>
            </p:cNvGrpSpPr>
            <p:nvPr/>
          </p:nvGrpSpPr>
          <p:grpSpPr bwMode="auto">
            <a:xfrm>
              <a:off x="1728" y="3504"/>
              <a:ext cx="2496" cy="770"/>
              <a:chOff x="1728" y="3504"/>
              <a:chExt cx="2496" cy="770"/>
            </a:xfrm>
          </p:grpSpPr>
          <p:grpSp>
            <p:nvGrpSpPr>
              <p:cNvPr id="46" name="Group 40">
                <a:extLst>
                  <a:ext uri="{FF2B5EF4-FFF2-40B4-BE49-F238E27FC236}">
                    <a16:creationId xmlns:a16="http://schemas.microsoft.com/office/drawing/2014/main" id="{1D2784E7-1EA3-4AB7-A16F-0510EB964443}"/>
                  </a:ext>
                </a:extLst>
              </p:cNvPr>
              <p:cNvGrpSpPr>
                <a:grpSpLocks/>
              </p:cNvGrpSpPr>
              <p:nvPr/>
            </p:nvGrpSpPr>
            <p:grpSpPr bwMode="auto">
              <a:xfrm>
                <a:off x="1728" y="3504"/>
                <a:ext cx="768" cy="522"/>
                <a:chOff x="3264" y="2496"/>
                <a:chExt cx="768" cy="522"/>
              </a:xfrm>
            </p:grpSpPr>
            <p:sp>
              <p:nvSpPr>
                <p:cNvPr id="54" name="Rectangle 41">
                  <a:extLst>
                    <a:ext uri="{FF2B5EF4-FFF2-40B4-BE49-F238E27FC236}">
                      <a16:creationId xmlns:a16="http://schemas.microsoft.com/office/drawing/2014/main" id="{B43FBA33-5251-40D9-A0C5-3D585193C73B}"/>
                    </a:ext>
                  </a:extLst>
                </p:cNvPr>
                <p:cNvSpPr>
                  <a:spLocks noChangeArrowheads="1"/>
                </p:cNvSpPr>
                <p:nvPr/>
              </p:nvSpPr>
              <p:spPr bwMode="auto">
                <a:xfrm>
                  <a:off x="3264" y="2586"/>
                  <a:ext cx="768" cy="432"/>
                </a:xfrm>
                <a:prstGeom prst="rect">
                  <a:avLst/>
                </a:prstGeom>
                <a:gradFill rotWithShape="0">
                  <a:gsLst>
                    <a:gs pos="0">
                      <a:srgbClr val="A50021"/>
                    </a:gs>
                    <a:gs pos="100000">
                      <a:schemeClr val="tx1">
                        <a:alpha val="50000"/>
                      </a:schemeClr>
                    </a:gs>
                  </a:gsLst>
                  <a:lin ang="0" scaled="1"/>
                </a:gra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55" name="Oval 42">
                  <a:extLst>
                    <a:ext uri="{FF2B5EF4-FFF2-40B4-BE49-F238E27FC236}">
                      <a16:creationId xmlns:a16="http://schemas.microsoft.com/office/drawing/2014/main" id="{03C91DAF-747E-4B52-9AC7-8155D4E2A1DB}"/>
                    </a:ext>
                  </a:extLst>
                </p:cNvPr>
                <p:cNvSpPr>
                  <a:spLocks noChangeArrowheads="1"/>
                </p:cNvSpPr>
                <p:nvPr/>
              </p:nvSpPr>
              <p:spPr bwMode="auto">
                <a:xfrm>
                  <a:off x="3264" y="2496"/>
                  <a:ext cx="768" cy="144"/>
                </a:xfrm>
                <a:prstGeom prst="ellipse">
                  <a:avLst/>
                </a:prstGeom>
                <a:gradFill rotWithShape="0">
                  <a:gsLst>
                    <a:gs pos="0">
                      <a:srgbClr val="A50021"/>
                    </a:gs>
                    <a:gs pos="100000">
                      <a:schemeClr val="tx1"/>
                    </a:gs>
                  </a:gsLst>
                  <a:lin ang="0" scaled="1"/>
                </a:gra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grpSp>
          <p:grpSp>
            <p:nvGrpSpPr>
              <p:cNvPr id="47" name="Group 43">
                <a:extLst>
                  <a:ext uri="{FF2B5EF4-FFF2-40B4-BE49-F238E27FC236}">
                    <a16:creationId xmlns:a16="http://schemas.microsoft.com/office/drawing/2014/main" id="{721A0B19-AA8B-4A6E-8029-E93B2F469AC4}"/>
                  </a:ext>
                </a:extLst>
              </p:cNvPr>
              <p:cNvGrpSpPr>
                <a:grpSpLocks/>
              </p:cNvGrpSpPr>
              <p:nvPr/>
            </p:nvGrpSpPr>
            <p:grpSpPr bwMode="auto">
              <a:xfrm>
                <a:off x="2592" y="3504"/>
                <a:ext cx="768" cy="522"/>
                <a:chOff x="3264" y="2496"/>
                <a:chExt cx="768" cy="522"/>
              </a:xfrm>
            </p:grpSpPr>
            <p:sp>
              <p:nvSpPr>
                <p:cNvPr id="52" name="Rectangle 44">
                  <a:extLst>
                    <a:ext uri="{FF2B5EF4-FFF2-40B4-BE49-F238E27FC236}">
                      <a16:creationId xmlns:a16="http://schemas.microsoft.com/office/drawing/2014/main" id="{568F4696-55C2-437B-8167-E83539AA1F20}"/>
                    </a:ext>
                  </a:extLst>
                </p:cNvPr>
                <p:cNvSpPr>
                  <a:spLocks noChangeArrowheads="1"/>
                </p:cNvSpPr>
                <p:nvPr/>
              </p:nvSpPr>
              <p:spPr bwMode="auto">
                <a:xfrm>
                  <a:off x="3264" y="2586"/>
                  <a:ext cx="768" cy="432"/>
                </a:xfrm>
                <a:prstGeom prst="rect">
                  <a:avLst/>
                </a:prstGeom>
                <a:gradFill rotWithShape="0">
                  <a:gsLst>
                    <a:gs pos="0">
                      <a:srgbClr val="A50021"/>
                    </a:gs>
                    <a:gs pos="100000">
                      <a:schemeClr val="tx1">
                        <a:alpha val="50000"/>
                      </a:schemeClr>
                    </a:gs>
                  </a:gsLst>
                  <a:lin ang="0" scaled="1"/>
                </a:gra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53" name="Oval 45">
                  <a:extLst>
                    <a:ext uri="{FF2B5EF4-FFF2-40B4-BE49-F238E27FC236}">
                      <a16:creationId xmlns:a16="http://schemas.microsoft.com/office/drawing/2014/main" id="{7CF6F052-5435-4D88-94FB-0148B262D468}"/>
                    </a:ext>
                  </a:extLst>
                </p:cNvPr>
                <p:cNvSpPr>
                  <a:spLocks noChangeArrowheads="1"/>
                </p:cNvSpPr>
                <p:nvPr/>
              </p:nvSpPr>
              <p:spPr bwMode="auto">
                <a:xfrm>
                  <a:off x="3264" y="2496"/>
                  <a:ext cx="768" cy="144"/>
                </a:xfrm>
                <a:prstGeom prst="ellipse">
                  <a:avLst/>
                </a:prstGeom>
                <a:gradFill rotWithShape="0">
                  <a:gsLst>
                    <a:gs pos="0">
                      <a:srgbClr val="A50021"/>
                    </a:gs>
                    <a:gs pos="100000">
                      <a:schemeClr val="tx1"/>
                    </a:gs>
                  </a:gsLst>
                  <a:lin ang="0" scaled="1"/>
                </a:gra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grpSp>
          <p:grpSp>
            <p:nvGrpSpPr>
              <p:cNvPr id="48" name="Group 46">
                <a:extLst>
                  <a:ext uri="{FF2B5EF4-FFF2-40B4-BE49-F238E27FC236}">
                    <a16:creationId xmlns:a16="http://schemas.microsoft.com/office/drawing/2014/main" id="{0DFD914E-9254-41A7-BEFE-091EAE5B912C}"/>
                  </a:ext>
                </a:extLst>
              </p:cNvPr>
              <p:cNvGrpSpPr>
                <a:grpSpLocks/>
              </p:cNvGrpSpPr>
              <p:nvPr/>
            </p:nvGrpSpPr>
            <p:grpSpPr bwMode="auto">
              <a:xfrm>
                <a:off x="3456" y="3504"/>
                <a:ext cx="768" cy="522"/>
                <a:chOff x="3264" y="2496"/>
                <a:chExt cx="768" cy="522"/>
              </a:xfrm>
            </p:grpSpPr>
            <p:sp>
              <p:nvSpPr>
                <p:cNvPr id="50" name="Rectangle 47">
                  <a:extLst>
                    <a:ext uri="{FF2B5EF4-FFF2-40B4-BE49-F238E27FC236}">
                      <a16:creationId xmlns:a16="http://schemas.microsoft.com/office/drawing/2014/main" id="{EC7DC87C-F286-4CD2-905C-031651AAA5AA}"/>
                    </a:ext>
                  </a:extLst>
                </p:cNvPr>
                <p:cNvSpPr>
                  <a:spLocks noChangeArrowheads="1"/>
                </p:cNvSpPr>
                <p:nvPr/>
              </p:nvSpPr>
              <p:spPr bwMode="auto">
                <a:xfrm>
                  <a:off x="3264" y="2586"/>
                  <a:ext cx="768" cy="432"/>
                </a:xfrm>
                <a:prstGeom prst="rect">
                  <a:avLst/>
                </a:prstGeom>
                <a:gradFill rotWithShape="0">
                  <a:gsLst>
                    <a:gs pos="0">
                      <a:srgbClr val="A50021"/>
                    </a:gs>
                    <a:gs pos="100000">
                      <a:schemeClr val="tx1">
                        <a:alpha val="50000"/>
                      </a:schemeClr>
                    </a:gs>
                  </a:gsLst>
                  <a:lin ang="0" scaled="1"/>
                </a:gra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51" name="Oval 48">
                  <a:extLst>
                    <a:ext uri="{FF2B5EF4-FFF2-40B4-BE49-F238E27FC236}">
                      <a16:creationId xmlns:a16="http://schemas.microsoft.com/office/drawing/2014/main" id="{9AE4709D-B2E2-4F9D-B1BB-D0CB69FAF663}"/>
                    </a:ext>
                  </a:extLst>
                </p:cNvPr>
                <p:cNvSpPr>
                  <a:spLocks noChangeArrowheads="1"/>
                </p:cNvSpPr>
                <p:nvPr/>
              </p:nvSpPr>
              <p:spPr bwMode="auto">
                <a:xfrm>
                  <a:off x="3264" y="2496"/>
                  <a:ext cx="768" cy="144"/>
                </a:xfrm>
                <a:prstGeom prst="ellipse">
                  <a:avLst/>
                </a:prstGeom>
                <a:gradFill rotWithShape="0">
                  <a:gsLst>
                    <a:gs pos="0">
                      <a:srgbClr val="A50021"/>
                    </a:gs>
                    <a:gs pos="100000">
                      <a:schemeClr val="tx1"/>
                    </a:gs>
                  </a:gsLst>
                  <a:lin ang="0" scaled="1"/>
                </a:grad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grpSp>
          <p:sp>
            <p:nvSpPr>
              <p:cNvPr id="49" name="Text Box 49">
                <a:extLst>
                  <a:ext uri="{FF2B5EF4-FFF2-40B4-BE49-F238E27FC236}">
                    <a16:creationId xmlns:a16="http://schemas.microsoft.com/office/drawing/2014/main" id="{A5F854BF-A879-423C-B445-361EC56EF0CA}"/>
                  </a:ext>
                </a:extLst>
              </p:cNvPr>
              <p:cNvSpPr txBox="1">
                <a:spLocks noChangeArrowheads="1"/>
              </p:cNvSpPr>
              <p:nvPr/>
            </p:nvSpPr>
            <p:spPr bwMode="auto">
              <a:xfrm>
                <a:off x="2471" y="4022"/>
                <a:ext cx="807" cy="252"/>
              </a:xfrm>
              <a:prstGeom prst="rect">
                <a:avLst/>
              </a:prstGeom>
              <a:noFill/>
              <a:ln w="9525">
                <a:noFill/>
                <a:miter lim="800000"/>
                <a:headEnd/>
                <a:tailEnd/>
              </a:ln>
            </p:spPr>
            <p:txBody>
              <a:bodyPr wrap="none">
                <a:spAutoFit/>
              </a:bodyPr>
              <a:lstStyle/>
              <a:p>
                <a:pPr algn="r"/>
                <a:r>
                  <a:rPr lang="en-US" altLang="zh-CN" sz="2000" dirty="0">
                    <a:latin typeface="Times New Roman" pitchFamily="18" charset="0"/>
                    <a:ea typeface="黑体" pitchFamily="2" charset="-122"/>
                    <a:cs typeface="Times New Roman" pitchFamily="18" charset="0"/>
                  </a:rPr>
                  <a:t>Index Base</a:t>
                </a:r>
              </a:p>
            </p:txBody>
          </p:sp>
        </p:grpSp>
        <p:cxnSp>
          <p:nvCxnSpPr>
            <p:cNvPr id="43" name="AutoShape 50">
              <a:extLst>
                <a:ext uri="{FF2B5EF4-FFF2-40B4-BE49-F238E27FC236}">
                  <a16:creationId xmlns:a16="http://schemas.microsoft.com/office/drawing/2014/main" id="{764386E2-252A-4B29-BB26-84E785241D98}"/>
                </a:ext>
              </a:extLst>
            </p:cNvPr>
            <p:cNvCxnSpPr>
              <a:cxnSpLocks noChangeShapeType="1"/>
              <a:stCxn id="39" idx="2"/>
              <a:endCxn id="55" idx="0"/>
            </p:cNvCxnSpPr>
            <p:nvPr/>
          </p:nvCxnSpPr>
          <p:spPr bwMode="auto">
            <a:xfrm flipH="1">
              <a:off x="2112" y="2956"/>
              <a:ext cx="887" cy="548"/>
            </a:xfrm>
            <a:prstGeom prst="straightConnector1">
              <a:avLst/>
            </a:prstGeom>
            <a:noFill/>
            <a:ln w="9525">
              <a:solidFill>
                <a:schemeClr val="tx1"/>
              </a:solidFill>
              <a:miter lim="800000"/>
              <a:headEnd/>
              <a:tailEnd type="triangle" w="med" len="med"/>
            </a:ln>
          </p:spPr>
        </p:cxnSp>
        <p:cxnSp>
          <p:nvCxnSpPr>
            <p:cNvPr id="44" name="AutoShape 51">
              <a:extLst>
                <a:ext uri="{FF2B5EF4-FFF2-40B4-BE49-F238E27FC236}">
                  <a16:creationId xmlns:a16="http://schemas.microsoft.com/office/drawing/2014/main" id="{022947FB-3DD4-4C4E-ABEC-68136E734055}"/>
                </a:ext>
              </a:extLst>
            </p:cNvPr>
            <p:cNvCxnSpPr>
              <a:cxnSpLocks noChangeShapeType="1"/>
              <a:stCxn id="39" idx="2"/>
              <a:endCxn id="53" idx="0"/>
            </p:cNvCxnSpPr>
            <p:nvPr/>
          </p:nvCxnSpPr>
          <p:spPr bwMode="auto">
            <a:xfrm flipH="1">
              <a:off x="2976" y="2956"/>
              <a:ext cx="23" cy="548"/>
            </a:xfrm>
            <a:prstGeom prst="straightConnector1">
              <a:avLst/>
            </a:prstGeom>
            <a:noFill/>
            <a:ln w="9525">
              <a:solidFill>
                <a:schemeClr val="tx1"/>
              </a:solidFill>
              <a:miter lim="800000"/>
              <a:headEnd/>
              <a:tailEnd type="triangle" w="med" len="med"/>
            </a:ln>
          </p:spPr>
        </p:cxnSp>
        <p:cxnSp>
          <p:nvCxnSpPr>
            <p:cNvPr id="45" name="AutoShape 52">
              <a:extLst>
                <a:ext uri="{FF2B5EF4-FFF2-40B4-BE49-F238E27FC236}">
                  <a16:creationId xmlns:a16="http://schemas.microsoft.com/office/drawing/2014/main" id="{BA6656F9-2E37-4535-A03E-F0E0B6F85F4E}"/>
                </a:ext>
              </a:extLst>
            </p:cNvPr>
            <p:cNvCxnSpPr>
              <a:cxnSpLocks noChangeShapeType="1"/>
              <a:stCxn id="39" idx="2"/>
              <a:endCxn id="51" idx="0"/>
            </p:cNvCxnSpPr>
            <p:nvPr/>
          </p:nvCxnSpPr>
          <p:spPr bwMode="auto">
            <a:xfrm>
              <a:off x="2999" y="2956"/>
              <a:ext cx="841" cy="548"/>
            </a:xfrm>
            <a:prstGeom prst="straightConnector1">
              <a:avLst/>
            </a:prstGeom>
            <a:noFill/>
            <a:ln w="9525">
              <a:solidFill>
                <a:schemeClr val="tx1"/>
              </a:solidFill>
              <a:miter lim="800000"/>
              <a:headEnd/>
              <a:tailEnd type="triangle" w="med" len="med"/>
            </a:ln>
          </p:spPr>
        </p:cxnSp>
      </p:grpSp>
      <p:grpSp>
        <p:nvGrpSpPr>
          <p:cNvPr id="56" name="Group 57">
            <a:extLst>
              <a:ext uri="{FF2B5EF4-FFF2-40B4-BE49-F238E27FC236}">
                <a16:creationId xmlns:a16="http://schemas.microsoft.com/office/drawing/2014/main" id="{E262CE07-3493-498E-9B6E-B7704AA417D2}"/>
              </a:ext>
            </a:extLst>
          </p:cNvPr>
          <p:cNvGrpSpPr>
            <a:grpSpLocks/>
          </p:cNvGrpSpPr>
          <p:nvPr/>
        </p:nvGrpSpPr>
        <p:grpSpPr bwMode="auto">
          <a:xfrm>
            <a:off x="6981413" y="3752850"/>
            <a:ext cx="2010703" cy="609600"/>
            <a:chOff x="4128" y="3072"/>
            <a:chExt cx="864" cy="384"/>
          </a:xfrm>
        </p:grpSpPr>
        <p:sp>
          <p:nvSpPr>
            <p:cNvPr id="57" name="AutoShape 58">
              <a:extLst>
                <a:ext uri="{FF2B5EF4-FFF2-40B4-BE49-F238E27FC236}">
                  <a16:creationId xmlns:a16="http://schemas.microsoft.com/office/drawing/2014/main" id="{9509F90B-E6E5-4A40-A4A3-1B3E2FC9C421}"/>
                </a:ext>
              </a:extLst>
            </p:cNvPr>
            <p:cNvSpPr>
              <a:spLocks noChangeArrowheads="1"/>
            </p:cNvSpPr>
            <p:nvPr/>
          </p:nvSpPr>
          <p:spPr bwMode="auto">
            <a:xfrm rot="1800000">
              <a:off x="4128" y="3072"/>
              <a:ext cx="240" cy="384"/>
            </a:xfrm>
            <a:prstGeom prst="upDownArrow">
              <a:avLst>
                <a:gd name="adj1" fmla="val 50000"/>
                <a:gd name="adj2" fmla="val 32000"/>
              </a:avLst>
            </a:prstGeom>
            <a:no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58" name="AutoShape 59">
              <a:extLst>
                <a:ext uri="{FF2B5EF4-FFF2-40B4-BE49-F238E27FC236}">
                  <a16:creationId xmlns:a16="http://schemas.microsoft.com/office/drawing/2014/main" id="{D98423DD-906A-463E-8897-FB3BEADB030E}"/>
                </a:ext>
              </a:extLst>
            </p:cNvPr>
            <p:cNvSpPr>
              <a:spLocks noChangeArrowheads="1"/>
            </p:cNvSpPr>
            <p:nvPr/>
          </p:nvSpPr>
          <p:spPr bwMode="auto">
            <a:xfrm rot="-1800000">
              <a:off x="4752" y="3072"/>
              <a:ext cx="240" cy="384"/>
            </a:xfrm>
            <a:prstGeom prst="upDownArrow">
              <a:avLst>
                <a:gd name="adj1" fmla="val 50000"/>
                <a:gd name="adj2" fmla="val 32000"/>
              </a:avLst>
            </a:prstGeom>
            <a:no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grpSp>
      <p:grpSp>
        <p:nvGrpSpPr>
          <p:cNvPr id="59" name="Group 61">
            <a:extLst>
              <a:ext uri="{FF2B5EF4-FFF2-40B4-BE49-F238E27FC236}">
                <a16:creationId xmlns:a16="http://schemas.microsoft.com/office/drawing/2014/main" id="{20090612-876E-4FAF-9E97-CD2CB6E3064B}"/>
              </a:ext>
            </a:extLst>
          </p:cNvPr>
          <p:cNvGrpSpPr>
            <a:grpSpLocks/>
          </p:cNvGrpSpPr>
          <p:nvPr/>
        </p:nvGrpSpPr>
        <p:grpSpPr bwMode="auto">
          <a:xfrm>
            <a:off x="5845691" y="739775"/>
            <a:ext cx="1536700" cy="1096963"/>
            <a:chOff x="3301" y="1130"/>
            <a:chExt cx="894" cy="691"/>
          </a:xfrm>
        </p:grpSpPr>
        <p:pic>
          <p:nvPicPr>
            <p:cNvPr id="60" name="Picture 62" descr="MCj03871500000[1]">
              <a:extLst>
                <a:ext uri="{FF2B5EF4-FFF2-40B4-BE49-F238E27FC236}">
                  <a16:creationId xmlns:a16="http://schemas.microsoft.com/office/drawing/2014/main" id="{6EA082FC-2C10-43D8-B0C5-E7533886783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04" y="1130"/>
              <a:ext cx="691" cy="691"/>
            </a:xfrm>
            <a:prstGeom prst="rect">
              <a:avLst/>
            </a:prstGeom>
            <a:noFill/>
            <a:ln w="9525">
              <a:noFill/>
              <a:miter lim="800000"/>
              <a:headEnd/>
              <a:tailEnd/>
            </a:ln>
          </p:spPr>
        </p:pic>
        <p:sp>
          <p:nvSpPr>
            <p:cNvPr id="61" name="Text Box 63">
              <a:extLst>
                <a:ext uri="{FF2B5EF4-FFF2-40B4-BE49-F238E27FC236}">
                  <a16:creationId xmlns:a16="http://schemas.microsoft.com/office/drawing/2014/main" id="{9BF60525-5ABA-4081-9C63-5561BC5DD9FA}"/>
                </a:ext>
              </a:extLst>
            </p:cNvPr>
            <p:cNvSpPr txBox="1">
              <a:spLocks noChangeArrowheads="1"/>
            </p:cNvSpPr>
            <p:nvPr/>
          </p:nvSpPr>
          <p:spPr bwMode="auto">
            <a:xfrm>
              <a:off x="3301" y="1145"/>
              <a:ext cx="403" cy="250"/>
            </a:xfrm>
            <a:prstGeom prst="rect">
              <a:avLst/>
            </a:prstGeom>
            <a:noFill/>
            <a:ln w="9525">
              <a:noFill/>
              <a:miter lim="800000"/>
              <a:headEnd/>
              <a:tailEnd/>
            </a:ln>
          </p:spPr>
          <p:txBody>
            <a:bodyPr wrap="none">
              <a:spAutoFit/>
            </a:bodyPr>
            <a:lstStyle/>
            <a:p>
              <a:pPr algn="r"/>
              <a:r>
                <a:rPr lang="en-US" altLang="zh-CN" sz="2000">
                  <a:latin typeface="Times New Roman" pitchFamily="18" charset="0"/>
                  <a:ea typeface="黑体" pitchFamily="2" charset="-122"/>
                  <a:cs typeface="Times New Roman" pitchFamily="18" charset="0"/>
                </a:rPr>
                <a:t>User</a:t>
              </a:r>
            </a:p>
          </p:txBody>
        </p:sp>
      </p:grpSp>
      <p:grpSp>
        <p:nvGrpSpPr>
          <p:cNvPr id="62" name="Group 66">
            <a:extLst>
              <a:ext uri="{FF2B5EF4-FFF2-40B4-BE49-F238E27FC236}">
                <a16:creationId xmlns:a16="http://schemas.microsoft.com/office/drawing/2014/main" id="{BDEACF75-C709-4F92-AF78-80858DDFC265}"/>
              </a:ext>
            </a:extLst>
          </p:cNvPr>
          <p:cNvGrpSpPr>
            <a:grpSpLocks/>
          </p:cNvGrpSpPr>
          <p:nvPr/>
        </p:nvGrpSpPr>
        <p:grpSpPr bwMode="auto">
          <a:xfrm>
            <a:off x="3626366" y="1698625"/>
            <a:ext cx="1709738" cy="1201738"/>
            <a:chOff x="2118" y="1470"/>
            <a:chExt cx="1077" cy="757"/>
          </a:xfrm>
        </p:grpSpPr>
        <p:grpSp>
          <p:nvGrpSpPr>
            <p:cNvPr id="63" name="Group 29">
              <a:extLst>
                <a:ext uri="{FF2B5EF4-FFF2-40B4-BE49-F238E27FC236}">
                  <a16:creationId xmlns:a16="http://schemas.microsoft.com/office/drawing/2014/main" id="{348E4EE2-DAB3-469C-981B-3866D5BBAFCD}"/>
                </a:ext>
              </a:extLst>
            </p:cNvPr>
            <p:cNvGrpSpPr>
              <a:grpSpLocks/>
            </p:cNvGrpSpPr>
            <p:nvPr/>
          </p:nvGrpSpPr>
          <p:grpSpPr bwMode="auto">
            <a:xfrm>
              <a:off x="2136" y="1470"/>
              <a:ext cx="1059" cy="757"/>
              <a:chOff x="1872" y="1778"/>
              <a:chExt cx="978" cy="757"/>
            </a:xfrm>
          </p:grpSpPr>
          <p:grpSp>
            <p:nvGrpSpPr>
              <p:cNvPr id="65" name="Group 30">
                <a:extLst>
                  <a:ext uri="{FF2B5EF4-FFF2-40B4-BE49-F238E27FC236}">
                    <a16:creationId xmlns:a16="http://schemas.microsoft.com/office/drawing/2014/main" id="{9BB2FAAB-78DB-4CB3-A035-F02E3A05C4DC}"/>
                  </a:ext>
                </a:extLst>
              </p:cNvPr>
              <p:cNvGrpSpPr>
                <a:grpSpLocks/>
              </p:cNvGrpSpPr>
              <p:nvPr/>
            </p:nvGrpSpPr>
            <p:grpSpPr bwMode="auto">
              <a:xfrm>
                <a:off x="2217" y="1778"/>
                <a:ext cx="633" cy="757"/>
                <a:chOff x="2217" y="2267"/>
                <a:chExt cx="633" cy="757"/>
              </a:xfrm>
            </p:grpSpPr>
            <p:pic>
              <p:nvPicPr>
                <p:cNvPr id="67" name="Picture 31" descr="MCj02149840000[1]">
                  <a:extLst>
                    <a:ext uri="{FF2B5EF4-FFF2-40B4-BE49-F238E27FC236}">
                      <a16:creationId xmlns:a16="http://schemas.microsoft.com/office/drawing/2014/main" id="{5FC1B85A-55C1-4904-B05F-914A19B66E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7" y="2521"/>
                  <a:ext cx="507" cy="503"/>
                </a:xfrm>
                <a:prstGeom prst="rect">
                  <a:avLst/>
                </a:prstGeom>
                <a:noFill/>
                <a:ln w="9525">
                  <a:noFill/>
                  <a:miter lim="800000"/>
                  <a:headEnd/>
                  <a:tailEnd/>
                </a:ln>
              </p:spPr>
            </p:pic>
            <p:sp>
              <p:nvSpPr>
                <p:cNvPr id="68" name="Text Box 32">
                  <a:extLst>
                    <a:ext uri="{FF2B5EF4-FFF2-40B4-BE49-F238E27FC236}">
                      <a16:creationId xmlns:a16="http://schemas.microsoft.com/office/drawing/2014/main" id="{9DC46345-633A-4684-BD79-3352BF72520B}"/>
                    </a:ext>
                  </a:extLst>
                </p:cNvPr>
                <p:cNvSpPr txBox="1">
                  <a:spLocks noChangeArrowheads="1"/>
                </p:cNvSpPr>
                <p:nvPr/>
              </p:nvSpPr>
              <p:spPr bwMode="auto">
                <a:xfrm>
                  <a:off x="2217" y="2267"/>
                  <a:ext cx="633" cy="192"/>
                </a:xfrm>
                <a:prstGeom prst="rect">
                  <a:avLst/>
                </a:prstGeom>
                <a:noFill/>
                <a:ln w="9525">
                  <a:noFill/>
                  <a:miter lim="800000"/>
                  <a:headEnd/>
                  <a:tailEnd/>
                </a:ln>
              </p:spPr>
              <p:txBody>
                <a:bodyPr wrap="none">
                  <a:spAutoFit/>
                </a:bodyPr>
                <a:lstStyle/>
                <a:p>
                  <a:r>
                    <a:rPr lang="en-US" altLang="zh-CN">
                      <a:latin typeface="Times New Roman" pitchFamily="18" charset="0"/>
                      <a:ea typeface="黑体" pitchFamily="2" charset="-122"/>
                      <a:cs typeface="Times New Roman" pitchFamily="18" charset="0"/>
                    </a:rPr>
                    <a:t>Web Spider</a:t>
                  </a:r>
                </a:p>
              </p:txBody>
            </p:sp>
          </p:grpSp>
          <p:sp>
            <p:nvSpPr>
              <p:cNvPr id="66" name="Line 33">
                <a:extLst>
                  <a:ext uri="{FF2B5EF4-FFF2-40B4-BE49-F238E27FC236}">
                    <a16:creationId xmlns:a16="http://schemas.microsoft.com/office/drawing/2014/main" id="{ED38B5A3-DC2A-4BAE-822C-7C99AF2789D8}"/>
                  </a:ext>
                </a:extLst>
              </p:cNvPr>
              <p:cNvSpPr>
                <a:spLocks noChangeShapeType="1"/>
              </p:cNvSpPr>
              <p:nvPr/>
            </p:nvSpPr>
            <p:spPr bwMode="auto">
              <a:xfrm flipH="1" flipV="1">
                <a:off x="1872" y="2016"/>
                <a:ext cx="432" cy="192"/>
              </a:xfrm>
              <a:prstGeom prst="line">
                <a:avLst/>
              </a:prstGeom>
              <a:noFill/>
              <a:ln w="28575">
                <a:solidFill>
                  <a:schemeClr val="tx1"/>
                </a:solidFill>
                <a:prstDash val="dash"/>
                <a:miter lim="800000"/>
                <a:headEnd/>
                <a:tailEnd type="triangle" w="med" len="med"/>
              </a:ln>
            </p:spPr>
            <p:txBody>
              <a:bodyPr wrap="none" anchor="ctr"/>
              <a:lstStyle/>
              <a:p>
                <a:endParaRPr lang="zh-CN" altLang="en-US"/>
              </a:p>
            </p:txBody>
          </p:sp>
        </p:grpSp>
        <p:sp>
          <p:nvSpPr>
            <p:cNvPr id="64" name="Line 34">
              <a:extLst>
                <a:ext uri="{FF2B5EF4-FFF2-40B4-BE49-F238E27FC236}">
                  <a16:creationId xmlns:a16="http://schemas.microsoft.com/office/drawing/2014/main" id="{3ECC4772-CB68-4503-A074-3D98F9C3C396}"/>
                </a:ext>
              </a:extLst>
            </p:cNvPr>
            <p:cNvSpPr>
              <a:spLocks noChangeShapeType="1"/>
            </p:cNvSpPr>
            <p:nvPr/>
          </p:nvSpPr>
          <p:spPr bwMode="auto">
            <a:xfrm>
              <a:off x="2118" y="1804"/>
              <a:ext cx="468" cy="192"/>
            </a:xfrm>
            <a:prstGeom prst="line">
              <a:avLst/>
            </a:prstGeom>
            <a:noFill/>
            <a:ln w="28575">
              <a:solidFill>
                <a:schemeClr val="tx1"/>
              </a:solidFill>
              <a:prstDash val="dash"/>
              <a:miter lim="800000"/>
              <a:headEnd/>
              <a:tailEnd type="triangle" w="med" len="med"/>
            </a:ln>
          </p:spPr>
          <p:txBody>
            <a:bodyPr wrap="none" anchor="ctr"/>
            <a:lstStyle/>
            <a:p>
              <a:endParaRPr lang="zh-CN" altLang="en-US"/>
            </a:p>
          </p:txBody>
        </p:sp>
      </p:grpSp>
      <p:grpSp>
        <p:nvGrpSpPr>
          <p:cNvPr id="69" name="Group 68">
            <a:extLst>
              <a:ext uri="{FF2B5EF4-FFF2-40B4-BE49-F238E27FC236}">
                <a16:creationId xmlns:a16="http://schemas.microsoft.com/office/drawing/2014/main" id="{47966D70-7283-48CA-A3C3-89E943D856AC}"/>
              </a:ext>
            </a:extLst>
          </p:cNvPr>
          <p:cNvGrpSpPr>
            <a:grpSpLocks/>
          </p:cNvGrpSpPr>
          <p:nvPr/>
        </p:nvGrpSpPr>
        <p:grpSpPr bwMode="auto">
          <a:xfrm>
            <a:off x="6267966" y="1935163"/>
            <a:ext cx="3549650" cy="1704975"/>
            <a:chOff x="3782" y="1619"/>
            <a:chExt cx="2236" cy="1074"/>
          </a:xfrm>
        </p:grpSpPr>
        <p:grpSp>
          <p:nvGrpSpPr>
            <p:cNvPr id="70" name="Group 53">
              <a:extLst>
                <a:ext uri="{FF2B5EF4-FFF2-40B4-BE49-F238E27FC236}">
                  <a16:creationId xmlns:a16="http://schemas.microsoft.com/office/drawing/2014/main" id="{B572A2F7-013F-4EA0-81C2-2B1DA65490A9}"/>
                </a:ext>
              </a:extLst>
            </p:cNvPr>
            <p:cNvGrpSpPr>
              <a:grpSpLocks/>
            </p:cNvGrpSpPr>
            <p:nvPr/>
          </p:nvGrpSpPr>
          <p:grpSpPr bwMode="auto">
            <a:xfrm>
              <a:off x="3782" y="2213"/>
              <a:ext cx="2236" cy="480"/>
              <a:chOff x="3408" y="2521"/>
              <a:chExt cx="2064" cy="480"/>
            </a:xfrm>
          </p:grpSpPr>
          <p:sp>
            <p:nvSpPr>
              <p:cNvPr id="72" name="Rectangle 54">
                <a:extLst>
                  <a:ext uri="{FF2B5EF4-FFF2-40B4-BE49-F238E27FC236}">
                    <a16:creationId xmlns:a16="http://schemas.microsoft.com/office/drawing/2014/main" id="{33D78A06-CAAF-4A61-9112-3F04783F935F}"/>
                  </a:ext>
                </a:extLst>
              </p:cNvPr>
              <p:cNvSpPr>
                <a:spLocks noChangeArrowheads="1"/>
              </p:cNvSpPr>
              <p:nvPr/>
            </p:nvSpPr>
            <p:spPr bwMode="auto">
              <a:xfrm>
                <a:off x="3408" y="2521"/>
                <a:ext cx="2064" cy="480"/>
              </a:xfrm>
              <a:prstGeom prst="rect">
                <a:avLst/>
              </a:prstGeom>
              <a:noFill/>
              <a:ln w="38100">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73" name="Rectangle 55">
                <a:extLst>
                  <a:ext uri="{FF2B5EF4-FFF2-40B4-BE49-F238E27FC236}">
                    <a16:creationId xmlns:a16="http://schemas.microsoft.com/office/drawing/2014/main" id="{0EB2053B-F6F3-48A2-8430-B20F8F089111}"/>
                  </a:ext>
                </a:extLst>
              </p:cNvPr>
              <p:cNvSpPr>
                <a:spLocks noChangeArrowheads="1"/>
              </p:cNvSpPr>
              <p:nvPr/>
            </p:nvSpPr>
            <p:spPr bwMode="auto">
              <a:xfrm>
                <a:off x="3503" y="2616"/>
                <a:ext cx="1393" cy="144"/>
              </a:xfrm>
              <a:prstGeom prst="rect">
                <a:avLst/>
              </a:prstGeom>
              <a:no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sp>
            <p:nvSpPr>
              <p:cNvPr id="74" name="AutoShape 56">
                <a:extLst>
                  <a:ext uri="{FF2B5EF4-FFF2-40B4-BE49-F238E27FC236}">
                    <a16:creationId xmlns:a16="http://schemas.microsoft.com/office/drawing/2014/main" id="{DA642823-99C1-4F78-B68D-7DE4CDDB737C}"/>
                  </a:ext>
                </a:extLst>
              </p:cNvPr>
              <p:cNvSpPr>
                <a:spLocks noChangeArrowheads="1"/>
              </p:cNvSpPr>
              <p:nvPr/>
            </p:nvSpPr>
            <p:spPr bwMode="auto">
              <a:xfrm>
                <a:off x="4992" y="2617"/>
                <a:ext cx="432" cy="144"/>
              </a:xfrm>
              <a:prstGeom prst="roundRect">
                <a:avLst>
                  <a:gd name="adj" fmla="val 16667"/>
                </a:avLst>
              </a:prstGeom>
              <a:solidFill>
                <a:srgbClr val="FFFF00">
                  <a:alpha val="50195"/>
                </a:srgbClr>
              </a:solidFill>
              <a:ln w="9525">
                <a:solidFill>
                  <a:schemeClr val="tx1"/>
                </a:solidFill>
                <a:miter lim="800000"/>
                <a:headEnd/>
                <a:tailEnd/>
              </a:ln>
            </p:spPr>
            <p:txBody>
              <a:bodyPr wrap="none" anchor="ctr"/>
              <a:lstStyle/>
              <a:p>
                <a:r>
                  <a:rPr lang="en-US" altLang="zh-CN" sz="1600">
                    <a:latin typeface="Times New Roman" pitchFamily="18" charset="0"/>
                    <a:ea typeface="黑体" pitchFamily="2" charset="-122"/>
                    <a:cs typeface="Times New Roman" pitchFamily="18" charset="0"/>
                  </a:rPr>
                  <a:t>Search</a:t>
                </a:r>
              </a:p>
            </p:txBody>
          </p:sp>
        </p:grpSp>
        <p:sp>
          <p:nvSpPr>
            <p:cNvPr id="71" name="AutoShape 64">
              <a:extLst>
                <a:ext uri="{FF2B5EF4-FFF2-40B4-BE49-F238E27FC236}">
                  <a16:creationId xmlns:a16="http://schemas.microsoft.com/office/drawing/2014/main" id="{94A5A3C4-596E-46A2-BCB3-DC01D3568324}"/>
                </a:ext>
              </a:extLst>
            </p:cNvPr>
            <p:cNvSpPr>
              <a:spLocks noChangeArrowheads="1"/>
            </p:cNvSpPr>
            <p:nvPr/>
          </p:nvSpPr>
          <p:spPr bwMode="auto">
            <a:xfrm>
              <a:off x="3944" y="1619"/>
              <a:ext cx="208" cy="499"/>
            </a:xfrm>
            <a:prstGeom prst="downArrow">
              <a:avLst>
                <a:gd name="adj1" fmla="val 50000"/>
                <a:gd name="adj2" fmla="val 86543"/>
              </a:avLst>
            </a:prstGeom>
            <a:noFill/>
            <a:ln w="9525">
              <a:solidFill>
                <a:schemeClr val="tx1"/>
              </a:solidFill>
              <a:miter lim="800000"/>
              <a:headEnd/>
              <a:tailEnd/>
            </a:ln>
          </p:spPr>
          <p:txBody>
            <a:bodyPr wrap="none" anchor="ctr"/>
            <a:lstStyle/>
            <a:p>
              <a:endParaRPr lang="zh-CN" altLang="zh-CN">
                <a:latin typeface="Times New Roman" pitchFamily="18" charset="0"/>
                <a:ea typeface="黑体" pitchFamily="2" charset="-122"/>
                <a:cs typeface="Times New Roman" pitchFamily="18" charset="0"/>
              </a:endParaRPr>
            </a:p>
          </p:txBody>
        </p:sp>
      </p:grpSp>
      <p:sp>
        <p:nvSpPr>
          <p:cNvPr id="75" name="矩形 74">
            <a:extLst>
              <a:ext uri="{FF2B5EF4-FFF2-40B4-BE49-F238E27FC236}">
                <a16:creationId xmlns:a16="http://schemas.microsoft.com/office/drawing/2014/main" id="{B038E26C-159D-44D6-A247-D18CCAB301DD}"/>
              </a:ext>
            </a:extLst>
          </p:cNvPr>
          <p:cNvSpPr/>
          <p:nvPr/>
        </p:nvSpPr>
        <p:spPr>
          <a:xfrm>
            <a:off x="3998615" y="752654"/>
            <a:ext cx="1592103" cy="523220"/>
          </a:xfrm>
          <a:prstGeom prst="rect">
            <a:avLst/>
          </a:prstGeom>
        </p:spPr>
        <p:txBody>
          <a:bodyPr wrap="none">
            <a:spAutoFit/>
          </a:bodyPr>
          <a:lstStyle/>
          <a:p>
            <a:r>
              <a:rPr lang="en-US" altLang="zh-CN" sz="2800" dirty="0">
                <a:latin typeface="+mj-lt"/>
                <a:ea typeface="黑体" pitchFamily="49" charset="-122"/>
              </a:rPr>
              <a:t>Web</a:t>
            </a:r>
            <a:r>
              <a:rPr lang="zh-CN" altLang="zh-CN" sz="2800" dirty="0">
                <a:latin typeface="+mj-lt"/>
                <a:ea typeface="黑体" pitchFamily="49" charset="-122"/>
              </a:rPr>
              <a:t>爬虫</a:t>
            </a:r>
            <a:endParaRPr lang="zh-CN" altLang="en-US" sz="2800" dirty="0">
              <a:latin typeface="+mj-lt"/>
              <a:ea typeface="黑体" pitchFamily="49" charset="-122"/>
            </a:endParaRPr>
          </a:p>
        </p:txBody>
      </p:sp>
      <p:pic>
        <p:nvPicPr>
          <p:cNvPr id="76" name="Picture 2">
            <a:extLst>
              <a:ext uri="{FF2B5EF4-FFF2-40B4-BE49-F238E27FC236}">
                <a16:creationId xmlns:a16="http://schemas.microsoft.com/office/drawing/2014/main" id="{33AFEC94-76F6-4DE9-96A4-6573007D896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05866" y="1315833"/>
            <a:ext cx="2290609" cy="1319417"/>
          </a:xfrm>
          <a:prstGeom prst="rect">
            <a:avLst/>
          </a:prstGeom>
          <a:noFill/>
          <a:ln w="9525">
            <a:noFill/>
            <a:miter lim="800000"/>
            <a:headEnd/>
            <a:tailEnd/>
          </a:ln>
        </p:spPr>
      </p:pic>
    </p:spTree>
    <p:extLst>
      <p:ext uri="{BB962C8B-B14F-4D97-AF65-F5344CB8AC3E}">
        <p14:creationId xmlns:p14="http://schemas.microsoft.com/office/powerpoint/2010/main" val="860175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数据采集的方法：比较</a:t>
            </a:r>
          </a:p>
        </p:txBody>
      </p:sp>
      <p:sp>
        <p:nvSpPr>
          <p:cNvPr id="5" name="矩形: 圆角 4">
            <a:extLst>
              <a:ext uri="{FF2B5EF4-FFF2-40B4-BE49-F238E27FC236}">
                <a16:creationId xmlns:a16="http://schemas.microsoft.com/office/drawing/2014/main" id="{B4334A67-4707-41BE-B692-DD05D45B110A}"/>
              </a:ext>
            </a:extLst>
          </p:cNvPr>
          <p:cNvSpPr/>
          <p:nvPr/>
        </p:nvSpPr>
        <p:spPr>
          <a:xfrm>
            <a:off x="8497824" y="400595"/>
            <a:ext cx="1060704" cy="65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传感器</a:t>
            </a:r>
          </a:p>
        </p:txBody>
      </p:sp>
      <p:sp>
        <p:nvSpPr>
          <p:cNvPr id="10" name="矩形: 圆角 9">
            <a:extLst>
              <a:ext uri="{FF2B5EF4-FFF2-40B4-BE49-F238E27FC236}">
                <a16:creationId xmlns:a16="http://schemas.microsoft.com/office/drawing/2014/main" id="{1AC528E4-FCCE-444C-BE79-6C7EF5FC14C1}"/>
              </a:ext>
            </a:extLst>
          </p:cNvPr>
          <p:cNvSpPr/>
          <p:nvPr/>
        </p:nvSpPr>
        <p:spPr>
          <a:xfrm>
            <a:off x="9710928" y="398854"/>
            <a:ext cx="1060704" cy="65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日志文件</a:t>
            </a:r>
          </a:p>
        </p:txBody>
      </p:sp>
      <p:sp>
        <p:nvSpPr>
          <p:cNvPr id="13" name="矩形: 圆角 12">
            <a:extLst>
              <a:ext uri="{FF2B5EF4-FFF2-40B4-BE49-F238E27FC236}">
                <a16:creationId xmlns:a16="http://schemas.microsoft.com/office/drawing/2014/main" id="{6A7486EC-6DF1-426F-8830-898154936A55}"/>
              </a:ext>
            </a:extLst>
          </p:cNvPr>
          <p:cNvSpPr/>
          <p:nvPr/>
        </p:nvSpPr>
        <p:spPr>
          <a:xfrm>
            <a:off x="10924032" y="398854"/>
            <a:ext cx="1060704" cy="65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Web</a:t>
            </a:r>
            <a:r>
              <a:rPr lang="zh-CN" altLang="en-US" sz="1400" dirty="0">
                <a:latin typeface="微软雅黑" panose="020B0503020204020204" pitchFamily="34" charset="-122"/>
                <a:ea typeface="微软雅黑" panose="020B0503020204020204" pitchFamily="34" charset="-122"/>
              </a:rPr>
              <a:t>爬虫</a:t>
            </a:r>
          </a:p>
        </p:txBody>
      </p:sp>
      <p:pic>
        <p:nvPicPr>
          <p:cNvPr id="14" name="Picture 2">
            <a:extLst>
              <a:ext uri="{FF2B5EF4-FFF2-40B4-BE49-F238E27FC236}">
                <a16:creationId xmlns:a16="http://schemas.microsoft.com/office/drawing/2014/main" id="{6B9DE423-B0B4-4575-97B3-BE854339C1F3}"/>
              </a:ext>
            </a:extLst>
          </p:cNvPr>
          <p:cNvPicPr>
            <a:picLocks noChangeAspect="1" noChangeArrowheads="1"/>
          </p:cNvPicPr>
          <p:nvPr/>
        </p:nvPicPr>
        <p:blipFill>
          <a:blip r:embed="rId2" cstate="print"/>
          <a:srcRect/>
          <a:stretch>
            <a:fillRect/>
          </a:stretch>
        </p:blipFill>
        <p:spPr bwMode="auto">
          <a:xfrm>
            <a:off x="276210" y="3830143"/>
            <a:ext cx="11639579" cy="1675394"/>
          </a:xfrm>
          <a:prstGeom prst="rect">
            <a:avLst/>
          </a:prstGeom>
          <a:noFill/>
          <a:ln w="9525">
            <a:noFill/>
            <a:miter lim="800000"/>
            <a:headEnd/>
            <a:tailEnd/>
          </a:ln>
        </p:spPr>
      </p:pic>
      <p:sp>
        <p:nvSpPr>
          <p:cNvPr id="16" name="内容占位符 2">
            <a:extLst>
              <a:ext uri="{FF2B5EF4-FFF2-40B4-BE49-F238E27FC236}">
                <a16:creationId xmlns:a16="http://schemas.microsoft.com/office/drawing/2014/main" id="{2401E1D8-94F8-480C-AA49-70E11D2EEB8A}"/>
              </a:ext>
            </a:extLst>
          </p:cNvPr>
          <p:cNvSpPr txBox="1">
            <a:spLocks/>
          </p:cNvSpPr>
          <p:nvPr/>
        </p:nvSpPr>
        <p:spPr>
          <a:xfrm>
            <a:off x="862583" y="1773087"/>
            <a:ext cx="10466832" cy="15876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3200">
                <a:latin typeface="黑体" pitchFamily="49" charset="-122"/>
                <a:ea typeface="黑体" pitchFamily="49" charset="-122"/>
              </a:rPr>
              <a:t>日志文件是最简单的数据采集方法，但是只能收集相对一小部分结构化数据；</a:t>
            </a:r>
            <a:r>
              <a:rPr lang="en-US" altLang="zh-CN" sz="3200">
                <a:latin typeface="黑体" pitchFamily="49" charset="-122"/>
                <a:ea typeface="黑体" pitchFamily="49" charset="-122"/>
              </a:rPr>
              <a:t>Web</a:t>
            </a:r>
            <a:r>
              <a:rPr lang="zh-CN" altLang="zh-CN" sz="3200">
                <a:latin typeface="黑体" pitchFamily="49" charset="-122"/>
                <a:ea typeface="黑体" pitchFamily="49" charset="-122"/>
              </a:rPr>
              <a:t>爬虫是最灵活的数据采集方法，可以获得巨量的结构复杂的数据。</a:t>
            </a:r>
            <a:endParaRPr lang="zh-CN" altLang="en-US" sz="3200" dirty="0">
              <a:latin typeface="黑体" pitchFamily="49" charset="-122"/>
              <a:ea typeface="黑体" pitchFamily="49" charset="-122"/>
            </a:endParaRPr>
          </a:p>
        </p:txBody>
      </p:sp>
    </p:spTree>
    <p:extLst>
      <p:ext uri="{BB962C8B-B14F-4D97-AF65-F5344CB8AC3E}">
        <p14:creationId xmlns:p14="http://schemas.microsoft.com/office/powerpoint/2010/main" val="1743987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9" name="内容占位符 8">
            <a:extLst>
              <a:ext uri="{FF2B5EF4-FFF2-40B4-BE49-F238E27FC236}">
                <a16:creationId xmlns:a16="http://schemas.microsoft.com/office/drawing/2014/main" id="{0BA12582-50A1-48D2-A374-EB3C40C55F19}"/>
              </a:ext>
            </a:extLst>
          </p:cNvPr>
          <p:cNvSpPr>
            <a:spLocks noGrp="1"/>
          </p:cNvSpPr>
          <p:nvPr>
            <p:ph sz="quarter" idx="15"/>
          </p:nvPr>
        </p:nvSpPr>
        <p:spPr>
          <a:xfrm>
            <a:off x="609600" y="812800"/>
            <a:ext cx="10833100" cy="1979168"/>
          </a:xfrm>
        </p:spPr>
        <p:txBody>
          <a:bodyPr>
            <a:normAutofit/>
          </a:bodyPr>
          <a:lstStyle/>
          <a:p>
            <a:r>
              <a:rPr lang="zh-CN" altLang="en-US" dirty="0"/>
              <a:t>原始数据采集后必须将其传送到数据存储基础设施如数据中心等待进一步处理。数据传输过程可以分为两个阶段：</a:t>
            </a:r>
            <a:r>
              <a:rPr lang="en-US" altLang="zh-CN" dirty="0">
                <a:solidFill>
                  <a:srgbClr val="C00000"/>
                </a:solidFill>
              </a:rPr>
              <a:t>IP</a:t>
            </a:r>
            <a:r>
              <a:rPr lang="zh-CN" altLang="en-US" dirty="0">
                <a:solidFill>
                  <a:srgbClr val="C00000"/>
                </a:solidFill>
              </a:rPr>
              <a:t>骨干网传输</a:t>
            </a:r>
            <a:r>
              <a:rPr lang="zh-CN" altLang="en-US" dirty="0"/>
              <a:t>和</a:t>
            </a:r>
            <a:r>
              <a:rPr lang="zh-CN" altLang="en-US" dirty="0">
                <a:solidFill>
                  <a:srgbClr val="C00000"/>
                </a:solidFill>
              </a:rPr>
              <a:t>数据中心传输</a:t>
            </a:r>
            <a:r>
              <a:rPr lang="zh-CN" altLang="en-US" dirty="0"/>
              <a:t>。</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数据传输</a:t>
            </a:r>
          </a:p>
        </p:txBody>
      </p:sp>
      <p:pic>
        <p:nvPicPr>
          <p:cNvPr id="6" name="Picture 3">
            <a:extLst>
              <a:ext uri="{FF2B5EF4-FFF2-40B4-BE49-F238E27FC236}">
                <a16:creationId xmlns:a16="http://schemas.microsoft.com/office/drawing/2014/main" id="{93DB9403-E541-4F15-B810-F5E302CD886B}"/>
              </a:ext>
            </a:extLst>
          </p:cNvPr>
          <p:cNvPicPr>
            <a:picLocks noChangeAspect="1" noChangeArrowheads="1"/>
          </p:cNvPicPr>
          <p:nvPr/>
        </p:nvPicPr>
        <p:blipFill>
          <a:blip r:embed="rId2" cstate="print"/>
          <a:srcRect/>
          <a:stretch>
            <a:fillRect/>
          </a:stretch>
        </p:blipFill>
        <p:spPr bwMode="auto">
          <a:xfrm>
            <a:off x="2060325" y="2690658"/>
            <a:ext cx="8071350" cy="2952933"/>
          </a:xfrm>
          <a:prstGeom prst="rect">
            <a:avLst/>
          </a:prstGeom>
          <a:noFill/>
          <a:ln w="9525">
            <a:noFill/>
            <a:miter lim="800000"/>
            <a:headEnd/>
            <a:tailEnd/>
          </a:ln>
        </p:spPr>
      </p:pic>
    </p:spTree>
    <p:extLst>
      <p:ext uri="{BB962C8B-B14F-4D97-AF65-F5344CB8AC3E}">
        <p14:creationId xmlns:p14="http://schemas.microsoft.com/office/powerpoint/2010/main" val="3657456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数据预处理</a:t>
            </a:r>
          </a:p>
        </p:txBody>
      </p:sp>
      <p:sp>
        <p:nvSpPr>
          <p:cNvPr id="8" name="内容占位符 2">
            <a:extLst>
              <a:ext uri="{FF2B5EF4-FFF2-40B4-BE49-F238E27FC236}">
                <a16:creationId xmlns:a16="http://schemas.microsoft.com/office/drawing/2014/main" id="{14A49EAA-5AA9-4D7A-A1B8-6609FD75F4BA}"/>
              </a:ext>
            </a:extLst>
          </p:cNvPr>
          <p:cNvSpPr txBox="1">
            <a:spLocks/>
          </p:cNvSpPr>
          <p:nvPr/>
        </p:nvSpPr>
        <p:spPr>
          <a:xfrm>
            <a:off x="435864" y="931852"/>
            <a:ext cx="6720840" cy="521291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zh-CN" sz="3200" dirty="0">
                <a:latin typeface="Calibri" panose="020F0502020204030204" pitchFamily="34" charset="0"/>
                <a:ea typeface="黑体" panose="02010609060101010101" pitchFamily="49" charset="-122"/>
              </a:rPr>
              <a:t>由于数据源的多样性，数据集由于干扰、冗余和一致性因素的影响具有不同的质量。</a:t>
            </a:r>
            <a:endParaRPr lang="en-US" altLang="zh-CN" sz="3200" dirty="0">
              <a:latin typeface="Calibri" panose="020F0502020204030204" pitchFamily="34" charset="0"/>
              <a:ea typeface="黑体" panose="02010609060101010101" pitchFamily="49" charset="-122"/>
            </a:endParaRPr>
          </a:p>
          <a:p>
            <a:pPr>
              <a:lnSpc>
                <a:spcPct val="110000"/>
              </a:lnSpc>
              <a:spcBef>
                <a:spcPts val="600"/>
              </a:spcBef>
            </a:pPr>
            <a:r>
              <a:rPr lang="zh-CN" altLang="en-US" sz="3200" dirty="0">
                <a:latin typeface="Calibri" panose="020F0502020204030204" pitchFamily="34" charset="0"/>
                <a:ea typeface="黑体" panose="02010609060101010101" pitchFamily="49" charset="-122"/>
              </a:rPr>
              <a:t>一些数据分析工具和应用对数据质量有着严格的要求。因此在大数据系统中需要数据预处理技术提高数据的质量。</a:t>
            </a:r>
          </a:p>
          <a:p>
            <a:pPr lvl="1">
              <a:lnSpc>
                <a:spcPct val="110000"/>
              </a:lnSpc>
              <a:spcBef>
                <a:spcPts val="600"/>
              </a:spcBef>
            </a:pPr>
            <a:r>
              <a:rPr lang="zh-CN" altLang="en-US" sz="2400" dirty="0">
                <a:latin typeface="Calibri" panose="020F0502020204030204" pitchFamily="34" charset="0"/>
                <a:ea typeface="黑体" panose="02010609060101010101" pitchFamily="49" charset="-122"/>
              </a:rPr>
              <a:t>数据集成（</a:t>
            </a:r>
            <a:r>
              <a:rPr lang="en-US" altLang="zh-CN" sz="2400" dirty="0">
                <a:latin typeface="Calibri" panose="020F0502020204030204" pitchFamily="34" charset="0"/>
                <a:ea typeface="黑体" panose="02010609060101010101" pitchFamily="49" charset="-122"/>
              </a:rPr>
              <a:t>Data integration</a:t>
            </a:r>
            <a:r>
              <a:rPr lang="zh-CN" altLang="en-US" sz="2400" dirty="0">
                <a:latin typeface="Calibri" panose="020F0502020204030204" pitchFamily="34" charset="0"/>
                <a:ea typeface="黑体" panose="02010609060101010101" pitchFamily="49" charset="-122"/>
              </a:rPr>
              <a:t>）</a:t>
            </a:r>
          </a:p>
          <a:p>
            <a:pPr lvl="1">
              <a:lnSpc>
                <a:spcPct val="110000"/>
              </a:lnSpc>
              <a:spcBef>
                <a:spcPts val="600"/>
              </a:spcBef>
            </a:pPr>
            <a:r>
              <a:rPr lang="zh-CN" altLang="en-US" sz="2400" dirty="0">
                <a:latin typeface="Calibri" panose="020F0502020204030204" pitchFamily="34" charset="0"/>
                <a:ea typeface="黑体" panose="02010609060101010101" pitchFamily="49" charset="-122"/>
              </a:rPr>
              <a:t>数据清洗（</a:t>
            </a:r>
            <a:r>
              <a:rPr lang="en-US" altLang="zh-CN" sz="2400" dirty="0">
                <a:latin typeface="Calibri" panose="020F0502020204030204" pitchFamily="34" charset="0"/>
                <a:ea typeface="黑体" panose="02010609060101010101" pitchFamily="49" charset="-122"/>
              </a:rPr>
              <a:t>Data cleansing</a:t>
            </a:r>
            <a:r>
              <a:rPr lang="zh-CN" altLang="en-US" sz="2400" dirty="0">
                <a:latin typeface="Calibri" panose="020F0502020204030204" pitchFamily="34" charset="0"/>
                <a:ea typeface="黑体" panose="02010609060101010101" pitchFamily="49" charset="-122"/>
              </a:rPr>
              <a:t>）</a:t>
            </a:r>
          </a:p>
          <a:p>
            <a:pPr lvl="1">
              <a:lnSpc>
                <a:spcPct val="110000"/>
              </a:lnSpc>
              <a:spcBef>
                <a:spcPts val="600"/>
              </a:spcBef>
            </a:pPr>
            <a:r>
              <a:rPr lang="zh-CN" altLang="en-US" sz="2400" dirty="0">
                <a:latin typeface="Calibri" panose="020F0502020204030204" pitchFamily="34" charset="0"/>
                <a:ea typeface="黑体" panose="02010609060101010101" pitchFamily="49" charset="-122"/>
              </a:rPr>
              <a:t>冗余消除（</a:t>
            </a:r>
            <a:r>
              <a:rPr lang="en-US" altLang="zh-CN" sz="2400" dirty="0">
                <a:latin typeface="Calibri" panose="020F0502020204030204" pitchFamily="34" charset="0"/>
                <a:ea typeface="黑体" panose="02010609060101010101" pitchFamily="49" charset="-122"/>
              </a:rPr>
              <a:t>Redundancy elimination</a:t>
            </a:r>
            <a:r>
              <a:rPr lang="zh-CN" altLang="en-US" sz="2400" dirty="0">
                <a:latin typeface="Calibri" panose="020F0502020204030204" pitchFamily="34" charset="0"/>
                <a:ea typeface="黑体" panose="02010609060101010101" pitchFamily="49" charset="-122"/>
              </a:rPr>
              <a:t>）</a:t>
            </a:r>
          </a:p>
          <a:p>
            <a:pPr>
              <a:lnSpc>
                <a:spcPct val="110000"/>
              </a:lnSpc>
              <a:spcBef>
                <a:spcPts val="600"/>
              </a:spcBef>
            </a:pPr>
            <a:endParaRPr lang="en-US" altLang="zh-CN" sz="3200" dirty="0">
              <a:latin typeface="Calibri" panose="020F0502020204030204" pitchFamily="34" charset="0"/>
              <a:ea typeface="黑体" panose="02010609060101010101" pitchFamily="49" charset="-122"/>
            </a:endParaRPr>
          </a:p>
        </p:txBody>
      </p:sp>
      <p:pic>
        <p:nvPicPr>
          <p:cNvPr id="10" name="Picture 2">
            <a:extLst>
              <a:ext uri="{FF2B5EF4-FFF2-40B4-BE49-F238E27FC236}">
                <a16:creationId xmlns:a16="http://schemas.microsoft.com/office/drawing/2014/main" id="{0E4B418E-FD52-485E-BE24-07EE265BCAD0}"/>
              </a:ext>
            </a:extLst>
          </p:cNvPr>
          <p:cNvPicPr>
            <a:picLocks noChangeAspect="1" noChangeArrowheads="1"/>
          </p:cNvPicPr>
          <p:nvPr/>
        </p:nvPicPr>
        <p:blipFill>
          <a:blip r:embed="rId2" cstate="print"/>
          <a:srcRect/>
          <a:stretch>
            <a:fillRect/>
          </a:stretch>
        </p:blipFill>
        <p:spPr bwMode="auto">
          <a:xfrm>
            <a:off x="7556502" y="931852"/>
            <a:ext cx="4199634" cy="4424470"/>
          </a:xfrm>
          <a:prstGeom prst="rect">
            <a:avLst/>
          </a:prstGeom>
          <a:noFill/>
          <a:ln w="9525">
            <a:noFill/>
            <a:miter lim="800000"/>
            <a:headEnd/>
            <a:tailEnd/>
          </a:ln>
        </p:spPr>
      </p:pic>
    </p:spTree>
    <p:extLst>
      <p:ext uri="{BB962C8B-B14F-4D97-AF65-F5344CB8AC3E}">
        <p14:creationId xmlns:p14="http://schemas.microsoft.com/office/powerpoint/2010/main" val="4238132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数据预处理：数据集成</a:t>
            </a:r>
          </a:p>
        </p:txBody>
      </p:sp>
      <p:sp>
        <p:nvSpPr>
          <p:cNvPr id="6" name="内容占位符 2">
            <a:extLst>
              <a:ext uri="{FF2B5EF4-FFF2-40B4-BE49-F238E27FC236}">
                <a16:creationId xmlns:a16="http://schemas.microsoft.com/office/drawing/2014/main" id="{C11A1E03-705A-444C-848F-7BC4ECBFFAFB}"/>
              </a:ext>
            </a:extLst>
          </p:cNvPr>
          <p:cNvSpPr txBox="1">
            <a:spLocks/>
          </p:cNvSpPr>
          <p:nvPr/>
        </p:nvSpPr>
        <p:spPr>
          <a:xfrm>
            <a:off x="571500" y="1217931"/>
            <a:ext cx="10998708" cy="44221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zh-CN" altLang="zh-CN" sz="2800" dirty="0">
                <a:latin typeface="Calibri" panose="020F0502020204030204" pitchFamily="34" charset="0"/>
                <a:ea typeface="黑体" panose="02010609060101010101" pitchFamily="49" charset="-122"/>
              </a:rPr>
              <a:t>数据集成技术在逻辑上和物理上把来自不同数据源的数据进行集中，为用户提供一个统一的视图。</a:t>
            </a:r>
            <a:endParaRPr lang="en-US" altLang="zh-CN" sz="2800" dirty="0">
              <a:latin typeface="Calibri" panose="020F0502020204030204" pitchFamily="34" charset="0"/>
              <a:ea typeface="黑体" panose="02010609060101010101" pitchFamily="49" charset="-122"/>
            </a:endParaRPr>
          </a:p>
          <a:p>
            <a:pPr>
              <a:lnSpc>
                <a:spcPct val="120000"/>
              </a:lnSpc>
              <a:spcBef>
                <a:spcPts val="600"/>
              </a:spcBef>
            </a:pPr>
            <a:r>
              <a:rPr lang="zh-CN" altLang="zh-CN" sz="2800" dirty="0">
                <a:latin typeface="Calibri" panose="020F0502020204030204" pitchFamily="34" charset="0"/>
                <a:ea typeface="黑体" panose="02010609060101010101" pitchFamily="49" charset="-122"/>
              </a:rPr>
              <a:t>数据集成在传统数据仓库中</a:t>
            </a:r>
            <a:r>
              <a:rPr lang="zh-CN" altLang="en-US" sz="2800" dirty="0">
                <a:latin typeface="Calibri" panose="020F0502020204030204" pitchFamily="34" charset="0"/>
                <a:ea typeface="黑体" panose="02010609060101010101" pitchFamily="49" charset="-122"/>
              </a:rPr>
              <a:t>较为</a:t>
            </a:r>
            <a:r>
              <a:rPr lang="zh-CN" altLang="zh-CN" sz="2800" dirty="0">
                <a:latin typeface="Calibri" panose="020F0502020204030204" pitchFamily="34" charset="0"/>
                <a:ea typeface="黑体" panose="02010609060101010101" pitchFamily="49" charset="-122"/>
              </a:rPr>
              <a:t>成熟</a:t>
            </a:r>
            <a:r>
              <a:rPr lang="zh-CN" altLang="en-US" sz="2800" dirty="0">
                <a:latin typeface="Calibri" panose="020F0502020204030204" pitchFamily="34" charset="0"/>
                <a:ea typeface="黑体" panose="02010609060101010101" pitchFamily="49" charset="-122"/>
              </a:rPr>
              <a:t>，</a:t>
            </a:r>
            <a:r>
              <a:rPr lang="zh-CN" altLang="zh-CN" sz="2800" dirty="0">
                <a:latin typeface="Calibri" panose="020F0502020204030204" pitchFamily="34" charset="0"/>
                <a:ea typeface="黑体" panose="02010609060101010101" pitchFamily="49" charset="-122"/>
              </a:rPr>
              <a:t>又称为</a:t>
            </a:r>
            <a:r>
              <a:rPr lang="en-US" altLang="zh-CN" sz="2800" dirty="0">
                <a:latin typeface="Calibri" panose="020F0502020204030204" pitchFamily="34" charset="0"/>
                <a:ea typeface="黑体" panose="02010609060101010101" pitchFamily="49" charset="-122"/>
              </a:rPr>
              <a:t>ETL</a:t>
            </a:r>
            <a:r>
              <a:rPr lang="zh-CN" altLang="en-US" sz="2800" dirty="0">
                <a:latin typeface="Calibri" panose="020F0502020204030204" pitchFamily="34" charset="0"/>
                <a:ea typeface="黑体" panose="02010609060101010101" pitchFamily="49" charset="-122"/>
              </a:rPr>
              <a:t>：</a:t>
            </a:r>
            <a:endParaRPr lang="zh-CN" altLang="zh-CN" sz="2800" dirty="0">
              <a:latin typeface="Calibri" panose="020F0502020204030204" pitchFamily="34" charset="0"/>
              <a:ea typeface="黑体" panose="02010609060101010101" pitchFamily="49" charset="-122"/>
            </a:endParaRPr>
          </a:p>
          <a:p>
            <a:pPr lvl="1">
              <a:lnSpc>
                <a:spcPct val="120000"/>
              </a:lnSpc>
              <a:spcBef>
                <a:spcPts val="600"/>
              </a:spcBef>
            </a:pPr>
            <a:r>
              <a:rPr lang="en-US" altLang="zh-CN" sz="2400" dirty="0">
                <a:latin typeface="Calibri" panose="020F0502020204030204" pitchFamily="34" charset="0"/>
                <a:ea typeface="黑体" panose="02010609060101010101" pitchFamily="49" charset="-122"/>
              </a:rPr>
              <a:t>ETL </a:t>
            </a:r>
            <a:r>
              <a:rPr lang="zh-CN" altLang="en-US" sz="2400" dirty="0">
                <a:latin typeface="Calibri" panose="020F0502020204030204" pitchFamily="34" charset="0"/>
                <a:ea typeface="黑体" panose="02010609060101010101" pitchFamily="49" charset="-122"/>
              </a:rPr>
              <a:t>：</a:t>
            </a:r>
            <a:r>
              <a:rPr lang="en-US" altLang="zh-CN" sz="2400" dirty="0">
                <a:latin typeface="Calibri" panose="020F0502020204030204" pitchFamily="34" charset="0"/>
                <a:ea typeface="黑体" panose="02010609060101010101" pitchFamily="49" charset="-122"/>
              </a:rPr>
              <a:t>extract, transform, load </a:t>
            </a:r>
          </a:p>
          <a:p>
            <a:pPr lvl="1">
              <a:lnSpc>
                <a:spcPct val="120000"/>
              </a:lnSpc>
              <a:spcBef>
                <a:spcPts val="600"/>
              </a:spcBef>
            </a:pPr>
            <a:r>
              <a:rPr lang="zh-CN" altLang="zh-CN" sz="2400" dirty="0">
                <a:latin typeface="Calibri" panose="020F0502020204030204" pitchFamily="34" charset="0"/>
                <a:ea typeface="黑体" panose="02010609060101010101" pitchFamily="49" charset="-122"/>
              </a:rPr>
              <a:t>提取：连接源系统并选择和收集数据用于分析处理。</a:t>
            </a:r>
          </a:p>
          <a:p>
            <a:pPr lvl="1">
              <a:lnSpc>
                <a:spcPct val="120000"/>
              </a:lnSpc>
              <a:spcBef>
                <a:spcPts val="600"/>
              </a:spcBef>
            </a:pPr>
            <a:r>
              <a:rPr lang="zh-CN" altLang="zh-CN" sz="2400" dirty="0">
                <a:latin typeface="Calibri" panose="020F0502020204030204" pitchFamily="34" charset="0"/>
                <a:ea typeface="黑体" panose="02010609060101010101" pitchFamily="49" charset="-122"/>
              </a:rPr>
              <a:t>变换：通过一系列规则将提取的数据转换为标准格式。</a:t>
            </a:r>
          </a:p>
          <a:p>
            <a:pPr lvl="1">
              <a:lnSpc>
                <a:spcPct val="120000"/>
              </a:lnSpc>
              <a:spcBef>
                <a:spcPts val="600"/>
              </a:spcBef>
            </a:pPr>
            <a:r>
              <a:rPr lang="zh-CN" altLang="zh-CN" sz="2400" dirty="0">
                <a:latin typeface="Calibri" panose="020F0502020204030204" pitchFamily="34" charset="0"/>
                <a:ea typeface="黑体" panose="02010609060101010101" pitchFamily="49" charset="-122"/>
              </a:rPr>
              <a:t>装载：将提取并变换后的数据导入目标存储基础设施。</a:t>
            </a:r>
            <a:endParaRPr lang="zh-CN" altLang="en-US" sz="2400"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897819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数据预处理：数据清洗</a:t>
            </a:r>
          </a:p>
        </p:txBody>
      </p:sp>
      <p:sp>
        <p:nvSpPr>
          <p:cNvPr id="6" name="内容占位符 2">
            <a:extLst>
              <a:ext uri="{FF2B5EF4-FFF2-40B4-BE49-F238E27FC236}">
                <a16:creationId xmlns:a16="http://schemas.microsoft.com/office/drawing/2014/main" id="{C11A1E03-705A-444C-848F-7BC4ECBFFAFB}"/>
              </a:ext>
            </a:extLst>
          </p:cNvPr>
          <p:cNvSpPr txBox="1">
            <a:spLocks/>
          </p:cNvSpPr>
          <p:nvPr/>
        </p:nvSpPr>
        <p:spPr>
          <a:xfrm>
            <a:off x="571500" y="1217931"/>
            <a:ext cx="10998708" cy="44221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zh-CN" altLang="en-US" sz="2800" dirty="0">
                <a:latin typeface="Calibri" panose="020F0502020204030204" pitchFamily="34" charset="0"/>
                <a:ea typeface="黑体" panose="02010609060101010101" pitchFamily="49" charset="-122"/>
              </a:rPr>
              <a:t>数据清洗是指在数据集中发现不准确、不完整或不合理数据，并对这些数据进行修补或移除以提高数据质量的过程，主要步骤包括：</a:t>
            </a:r>
          </a:p>
          <a:p>
            <a:pPr lvl="1">
              <a:lnSpc>
                <a:spcPct val="120000"/>
              </a:lnSpc>
              <a:spcBef>
                <a:spcPts val="600"/>
              </a:spcBef>
            </a:pPr>
            <a:r>
              <a:rPr lang="zh-CN" altLang="en-US" sz="2400" dirty="0">
                <a:latin typeface="Calibri" panose="020F0502020204030204" pitchFamily="34" charset="0"/>
                <a:ea typeface="黑体" panose="02010609060101010101" pitchFamily="49" charset="-122"/>
              </a:rPr>
              <a:t>定义错误类型</a:t>
            </a:r>
          </a:p>
          <a:p>
            <a:pPr lvl="1">
              <a:lnSpc>
                <a:spcPct val="120000"/>
              </a:lnSpc>
              <a:spcBef>
                <a:spcPts val="600"/>
              </a:spcBef>
            </a:pPr>
            <a:r>
              <a:rPr lang="zh-CN" altLang="en-US" sz="2400" dirty="0">
                <a:latin typeface="Calibri" panose="020F0502020204030204" pitchFamily="34" charset="0"/>
                <a:ea typeface="黑体" panose="02010609060101010101" pitchFamily="49" charset="-122"/>
              </a:rPr>
              <a:t>搜索并标识错误实例</a:t>
            </a:r>
          </a:p>
          <a:p>
            <a:pPr lvl="1">
              <a:lnSpc>
                <a:spcPct val="120000"/>
              </a:lnSpc>
              <a:spcBef>
                <a:spcPts val="600"/>
              </a:spcBef>
            </a:pPr>
            <a:r>
              <a:rPr lang="zh-CN" altLang="en-US" sz="2400" dirty="0">
                <a:latin typeface="Calibri" panose="020F0502020204030204" pitchFamily="34" charset="0"/>
                <a:ea typeface="黑体" panose="02010609060101010101" pitchFamily="49" charset="-122"/>
              </a:rPr>
              <a:t>改正错误</a:t>
            </a:r>
          </a:p>
          <a:p>
            <a:pPr lvl="1">
              <a:lnSpc>
                <a:spcPct val="120000"/>
              </a:lnSpc>
              <a:spcBef>
                <a:spcPts val="600"/>
              </a:spcBef>
            </a:pPr>
            <a:r>
              <a:rPr lang="zh-CN" altLang="en-US" sz="2400" dirty="0">
                <a:latin typeface="Calibri" panose="020F0502020204030204" pitchFamily="34" charset="0"/>
                <a:ea typeface="黑体" panose="02010609060101010101" pitchFamily="49" charset="-122"/>
              </a:rPr>
              <a:t>文档记录错误实例和错误类型</a:t>
            </a:r>
          </a:p>
          <a:p>
            <a:pPr lvl="1">
              <a:lnSpc>
                <a:spcPct val="120000"/>
              </a:lnSpc>
              <a:spcBef>
                <a:spcPts val="600"/>
              </a:spcBef>
            </a:pPr>
            <a:r>
              <a:rPr lang="zh-CN" altLang="en-US" sz="2400" dirty="0">
                <a:latin typeface="Calibri" panose="020F0502020204030204" pitchFamily="34" charset="0"/>
                <a:ea typeface="黑体" panose="02010609060101010101" pitchFamily="49" charset="-122"/>
              </a:rPr>
              <a:t>修改数据录入程序以减少未来的错误</a:t>
            </a:r>
          </a:p>
          <a:p>
            <a:pPr lvl="1">
              <a:lnSpc>
                <a:spcPct val="120000"/>
              </a:lnSpc>
              <a:spcBef>
                <a:spcPts val="600"/>
              </a:spcBef>
            </a:pPr>
            <a:endParaRPr lang="zh-CN" altLang="en-US" sz="2400"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54383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数据预处理：冗余消除</a:t>
            </a:r>
          </a:p>
        </p:txBody>
      </p:sp>
      <p:sp>
        <p:nvSpPr>
          <p:cNvPr id="6" name="内容占位符 2">
            <a:extLst>
              <a:ext uri="{FF2B5EF4-FFF2-40B4-BE49-F238E27FC236}">
                <a16:creationId xmlns:a16="http://schemas.microsoft.com/office/drawing/2014/main" id="{C11A1E03-705A-444C-848F-7BC4ECBFFAFB}"/>
              </a:ext>
            </a:extLst>
          </p:cNvPr>
          <p:cNvSpPr txBox="1">
            <a:spLocks/>
          </p:cNvSpPr>
          <p:nvPr/>
        </p:nvSpPr>
        <p:spPr>
          <a:xfrm>
            <a:off x="571500" y="1217931"/>
            <a:ext cx="10998708" cy="44221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zh-CN" altLang="en-US" sz="2800" dirty="0">
                <a:latin typeface="Calibri" panose="020F0502020204030204" pitchFamily="34" charset="0"/>
                <a:ea typeface="黑体" panose="02010609060101010101" pitchFamily="49" charset="-122"/>
              </a:rPr>
              <a:t>数据冗余是指数据的重复或过剩，无疑会增加传输开销，浪费存储空间，导致数据不一致，降低可靠性。主要技术包括：</a:t>
            </a:r>
          </a:p>
          <a:p>
            <a:pPr lvl="1">
              <a:lnSpc>
                <a:spcPct val="120000"/>
              </a:lnSpc>
              <a:spcBef>
                <a:spcPts val="600"/>
              </a:spcBef>
            </a:pPr>
            <a:r>
              <a:rPr lang="zh-CN" altLang="en-US" sz="2400" dirty="0">
                <a:latin typeface="Calibri" panose="020F0502020204030204" pitchFamily="34" charset="0"/>
                <a:ea typeface="黑体" panose="02010609060101010101" pitchFamily="49" charset="-122"/>
              </a:rPr>
              <a:t>冗余检测</a:t>
            </a:r>
          </a:p>
          <a:p>
            <a:pPr lvl="1">
              <a:lnSpc>
                <a:spcPct val="120000"/>
              </a:lnSpc>
              <a:spcBef>
                <a:spcPts val="600"/>
              </a:spcBef>
            </a:pPr>
            <a:r>
              <a:rPr lang="zh-CN" altLang="en-US" sz="2400" dirty="0">
                <a:latin typeface="Calibri" panose="020F0502020204030204" pitchFamily="34" charset="0"/>
                <a:ea typeface="黑体" panose="02010609060101010101" pitchFamily="49" charset="-122"/>
              </a:rPr>
              <a:t>数据去重</a:t>
            </a:r>
          </a:p>
          <a:p>
            <a:pPr lvl="1">
              <a:lnSpc>
                <a:spcPct val="120000"/>
              </a:lnSpc>
              <a:spcBef>
                <a:spcPts val="600"/>
              </a:spcBef>
            </a:pPr>
            <a:r>
              <a:rPr lang="zh-CN" altLang="en-US" sz="2400" dirty="0">
                <a:latin typeface="Calibri" panose="020F0502020204030204" pitchFamily="34" charset="0"/>
                <a:ea typeface="黑体" panose="02010609060101010101" pitchFamily="49" charset="-122"/>
              </a:rPr>
              <a:t>数据压缩</a:t>
            </a:r>
            <a:endParaRPr lang="zh-CN" altLang="en-US" sz="2000"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964315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318878"/>
            <a:ext cx="4801847" cy="755650"/>
          </a:xfrm>
        </p:spPr>
        <p:txBody>
          <a:bodyPr>
            <a:normAutofit/>
          </a:bodyPr>
          <a:lstStyle/>
          <a:p>
            <a:r>
              <a:rPr lang="zh-CN" altLang="en-US" dirty="0"/>
              <a:t>数据采集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1395323"/>
            <a:ext cx="4801847" cy="755650"/>
          </a:xfrm>
        </p:spPr>
        <p:txBody>
          <a:bodyPr>
            <a:normAutofit/>
          </a:bodyPr>
          <a:lstStyle/>
          <a:p>
            <a:r>
              <a:rPr lang="zh-CN" altLang="en-US" sz="3200" b="1" dirty="0"/>
              <a:t>数据存储</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2471768"/>
            <a:ext cx="4801847" cy="755650"/>
          </a:xfrm>
        </p:spPr>
        <p:txBody>
          <a:bodyPr/>
          <a:lstStyle/>
          <a:p>
            <a:pPr marL="0" indent="0">
              <a:buNone/>
            </a:pPr>
            <a:r>
              <a:rPr lang="zh-CN" altLang="en-US" dirty="0"/>
              <a:t>数据管理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367646"/>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1444091"/>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2520536"/>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6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数据的全生命周期管理</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3548213"/>
            <a:ext cx="4801847" cy="755650"/>
          </a:xfrm>
        </p:spPr>
        <p:txBody>
          <a:bodyPr/>
          <a:lstStyle/>
          <a:p>
            <a:pPr marL="0" indent="0">
              <a:buNone/>
            </a:pPr>
            <a:r>
              <a:rPr lang="zh-CN" altLang="en-US" dirty="0"/>
              <a:t>数据计算</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3596981"/>
            <a:ext cx="741082" cy="755650"/>
          </a:xfrm>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a:xfrm>
            <a:off x="6295131" y="4624658"/>
            <a:ext cx="4801847" cy="755650"/>
          </a:xfrm>
        </p:spPr>
        <p:txBody>
          <a:bodyPr/>
          <a:lstStyle/>
          <a:p>
            <a:pPr marL="0" indent="0">
              <a:buNone/>
            </a:pPr>
            <a:r>
              <a:rPr lang="zh-CN" altLang="en-US" dirty="0"/>
              <a:t>数据分析</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a:xfrm>
            <a:off x="5084074" y="4673426"/>
            <a:ext cx="741082" cy="755650"/>
          </a:xfrm>
        </p:spPr>
        <p:txBody>
          <a:bodyPr/>
          <a:lstStyle/>
          <a:p>
            <a:r>
              <a:rPr lang="en-US" altLang="zh-CN" dirty="0"/>
              <a:t>5</a:t>
            </a:r>
            <a:endParaRPr lang="zh-CN" altLang="en-US" dirty="0"/>
          </a:p>
        </p:txBody>
      </p:sp>
      <p:sp>
        <p:nvSpPr>
          <p:cNvPr id="17" name="文本占位符 11">
            <a:extLst>
              <a:ext uri="{FF2B5EF4-FFF2-40B4-BE49-F238E27FC236}">
                <a16:creationId xmlns:a16="http://schemas.microsoft.com/office/drawing/2014/main" id="{17A388C0-C568-4C37-960E-73F550A7CE00}"/>
              </a:ext>
            </a:extLst>
          </p:cNvPr>
          <p:cNvSpPr txBox="1">
            <a:spLocks/>
          </p:cNvSpPr>
          <p:nvPr/>
        </p:nvSpPr>
        <p:spPr>
          <a:xfrm>
            <a:off x="5084074" y="5749871"/>
            <a:ext cx="741082" cy="755650"/>
          </a:xfrm>
          <a:prstGeom prst="rect">
            <a:avLst/>
          </a:prstGeom>
        </p:spPr>
        <p:txBody>
          <a:bodyPr vert="horz" lIns="91440" tIns="45720" rIns="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6000" b="0" i="0" kern="12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6</a:t>
            </a:r>
            <a:endParaRPr lang="zh-CN" altLang="en-US" dirty="0"/>
          </a:p>
        </p:txBody>
      </p:sp>
      <p:sp>
        <p:nvSpPr>
          <p:cNvPr id="18" name="文本占位符 3">
            <a:extLst>
              <a:ext uri="{FF2B5EF4-FFF2-40B4-BE49-F238E27FC236}">
                <a16:creationId xmlns:a16="http://schemas.microsoft.com/office/drawing/2014/main" id="{AA0CF6F2-0543-4601-9945-6914A92A4971}"/>
              </a:ext>
            </a:extLst>
          </p:cNvPr>
          <p:cNvSpPr txBox="1">
            <a:spLocks/>
          </p:cNvSpPr>
          <p:nvPr/>
        </p:nvSpPr>
        <p:spPr>
          <a:xfrm>
            <a:off x="6295130" y="5701103"/>
            <a:ext cx="4801847" cy="7556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400" b="0" i="0" kern="1200" noProof="0" dirty="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数据展示</a:t>
            </a:r>
          </a:p>
        </p:txBody>
      </p:sp>
    </p:spTree>
    <p:extLst>
      <p:ext uri="{BB962C8B-B14F-4D97-AF65-F5344CB8AC3E}">
        <p14:creationId xmlns:p14="http://schemas.microsoft.com/office/powerpoint/2010/main" val="210359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CFE2AA6-7601-4FC7-A5CA-F7F864D0DF92}"/>
              </a:ext>
            </a:extLst>
          </p:cNvPr>
          <p:cNvSpPr>
            <a:spLocks noGrp="1"/>
          </p:cNvSpPr>
          <p:nvPr>
            <p:ph sz="quarter" idx="15"/>
          </p:nvPr>
        </p:nvSpPr>
        <p:spPr>
          <a:xfrm>
            <a:off x="609600" y="812800"/>
            <a:ext cx="10833100" cy="662432"/>
          </a:xfrm>
        </p:spPr>
        <p:txBody>
          <a:bodyPr>
            <a:normAutofit/>
          </a:bodyPr>
          <a:lstStyle/>
          <a:p>
            <a:r>
              <a:rPr lang="zh-CN" altLang="en-US" sz="2800" dirty="0">
                <a:solidFill>
                  <a:srgbClr val="C00000"/>
                </a:solidFill>
              </a:rPr>
              <a:t>数据存储</a:t>
            </a:r>
            <a:r>
              <a:rPr lang="zh-CN" altLang="en-US" sz="2800" dirty="0"/>
              <a:t>是指数据以某种格式记录在计算机内部或外部存储介质上。</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数据存储设备</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6.2  </a:t>
            </a:r>
            <a:r>
              <a:rPr lang="zh-CN" altLang="en-US"/>
              <a:t>数据存储</a:t>
            </a:r>
            <a:endParaRPr lang="zh-CN" altLang="en-US" dirty="0"/>
          </a:p>
        </p:txBody>
      </p:sp>
      <p:graphicFrame>
        <p:nvGraphicFramePr>
          <p:cNvPr id="7" name="图示 6">
            <a:extLst>
              <a:ext uri="{FF2B5EF4-FFF2-40B4-BE49-F238E27FC236}">
                <a16:creationId xmlns:a16="http://schemas.microsoft.com/office/drawing/2014/main" id="{2F32CEC9-BCF5-49E2-81C3-C583BF5AE97A}"/>
              </a:ext>
            </a:extLst>
          </p:cNvPr>
          <p:cNvGraphicFramePr/>
          <p:nvPr>
            <p:extLst>
              <p:ext uri="{D42A27DB-BD31-4B8C-83A1-F6EECF244321}">
                <p14:modId xmlns:p14="http://schemas.microsoft.com/office/powerpoint/2010/main" val="4253259894"/>
              </p:ext>
            </p:extLst>
          </p:nvPr>
        </p:nvGraphicFramePr>
        <p:xfrm>
          <a:off x="609600" y="1655572"/>
          <a:ext cx="7217664" cy="3828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7">
            <a:extLst>
              <a:ext uri="{FF2B5EF4-FFF2-40B4-BE49-F238E27FC236}">
                <a16:creationId xmlns:a16="http://schemas.microsoft.com/office/drawing/2014/main" id="{5C2C128C-74B4-4BE1-8282-3D09212FBC69}"/>
              </a:ext>
            </a:extLst>
          </p:cNvPr>
          <p:cNvPicPr>
            <a:picLocks noChangeAspect="1" noChangeArrowheads="1"/>
          </p:cNvPicPr>
          <p:nvPr/>
        </p:nvPicPr>
        <p:blipFill>
          <a:blip r:embed="rId7" cstate="print"/>
          <a:srcRect/>
          <a:stretch>
            <a:fillRect/>
          </a:stretch>
        </p:blipFill>
        <p:spPr bwMode="auto">
          <a:xfrm>
            <a:off x="2457032" y="5483859"/>
            <a:ext cx="1558653" cy="910350"/>
          </a:xfrm>
          <a:prstGeom prst="rect">
            <a:avLst/>
          </a:prstGeom>
          <a:noFill/>
          <a:ln w="9525">
            <a:solidFill>
              <a:schemeClr val="tx1"/>
            </a:solidFill>
            <a:miter lim="800000"/>
            <a:headEnd/>
            <a:tailEnd/>
          </a:ln>
        </p:spPr>
      </p:pic>
      <p:pic>
        <p:nvPicPr>
          <p:cNvPr id="10" name="Picture 2">
            <a:extLst>
              <a:ext uri="{FF2B5EF4-FFF2-40B4-BE49-F238E27FC236}">
                <a16:creationId xmlns:a16="http://schemas.microsoft.com/office/drawing/2014/main" id="{D3CECA6F-7BCA-4F10-827F-744CB038B54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24091" y="5525486"/>
            <a:ext cx="916917" cy="838771"/>
          </a:xfrm>
          <a:prstGeom prst="rect">
            <a:avLst/>
          </a:prstGeom>
          <a:noFill/>
          <a:ln w="9525">
            <a:noFill/>
            <a:miter lim="800000"/>
            <a:headEnd/>
            <a:tailEnd/>
          </a:ln>
        </p:spPr>
      </p:pic>
      <p:pic>
        <p:nvPicPr>
          <p:cNvPr id="12" name="Picture 4">
            <a:extLst>
              <a:ext uri="{FF2B5EF4-FFF2-40B4-BE49-F238E27FC236}">
                <a16:creationId xmlns:a16="http://schemas.microsoft.com/office/drawing/2014/main" id="{641F5817-2E24-4D6B-90BF-641E9BC735F1}"/>
              </a:ext>
            </a:extLst>
          </p:cNvPr>
          <p:cNvPicPr>
            <a:picLocks noChangeAspect="1" noChangeArrowheads="1"/>
          </p:cNvPicPr>
          <p:nvPr/>
        </p:nvPicPr>
        <p:blipFill>
          <a:blip r:embed="rId9" cstate="print"/>
          <a:srcRect/>
          <a:stretch>
            <a:fillRect/>
          </a:stretch>
        </p:blipFill>
        <p:spPr bwMode="auto">
          <a:xfrm>
            <a:off x="8559031" y="2836360"/>
            <a:ext cx="2630438" cy="146671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995956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数据存储设备</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6.2  </a:t>
            </a:r>
            <a:r>
              <a:rPr lang="zh-CN" altLang="en-US"/>
              <a:t>数据存储</a:t>
            </a:r>
            <a:endParaRPr lang="zh-CN" altLang="en-US" dirty="0"/>
          </a:p>
        </p:txBody>
      </p:sp>
      <p:pic>
        <p:nvPicPr>
          <p:cNvPr id="13" name="Picture 2">
            <a:extLst>
              <a:ext uri="{FF2B5EF4-FFF2-40B4-BE49-F238E27FC236}">
                <a16:creationId xmlns:a16="http://schemas.microsoft.com/office/drawing/2014/main" id="{E19E61E8-E268-476F-A397-AAF5FEEC6A96}"/>
              </a:ext>
            </a:extLst>
          </p:cNvPr>
          <p:cNvPicPr>
            <a:picLocks noChangeAspect="1" noChangeArrowheads="1"/>
          </p:cNvPicPr>
          <p:nvPr/>
        </p:nvPicPr>
        <p:blipFill>
          <a:blip r:embed="rId2" cstate="print"/>
          <a:srcRect/>
          <a:stretch>
            <a:fillRect/>
          </a:stretch>
        </p:blipFill>
        <p:spPr bwMode="auto">
          <a:xfrm>
            <a:off x="2183286" y="689246"/>
            <a:ext cx="7825427" cy="4974954"/>
          </a:xfrm>
          <a:prstGeom prst="rect">
            <a:avLst/>
          </a:prstGeom>
          <a:noFill/>
          <a:ln w="9525">
            <a:noFill/>
            <a:miter lim="800000"/>
            <a:headEnd/>
            <a:tailEnd/>
          </a:ln>
        </p:spPr>
      </p:pic>
    </p:spTree>
    <p:extLst>
      <p:ext uri="{BB962C8B-B14F-4D97-AF65-F5344CB8AC3E}">
        <p14:creationId xmlns:p14="http://schemas.microsoft.com/office/powerpoint/2010/main" val="2157913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dirty="0"/>
              <a:t>薯片流水线</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pic>
        <p:nvPicPr>
          <p:cNvPr id="6146" name="Picture 2" descr="https://i1.kknews.cc/SIG=2epgee6/ctp-vzntr/468n6290p60546619r2n151sp65q1232.jpg">
            <a:extLst>
              <a:ext uri="{FF2B5EF4-FFF2-40B4-BE49-F238E27FC236}">
                <a16:creationId xmlns:a16="http://schemas.microsoft.com/office/drawing/2014/main" id="{816B06C9-03DB-47D3-8691-7FC9175770BA}"/>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918972" y="853059"/>
            <a:ext cx="3345942" cy="209121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2.kknews.cc/SIG=q48vif/ctp-vzntr/nn97r15q4s5142or91n68orp848o393p.jpg">
            <a:extLst>
              <a:ext uri="{FF2B5EF4-FFF2-40B4-BE49-F238E27FC236}">
                <a16:creationId xmlns:a16="http://schemas.microsoft.com/office/drawing/2014/main" id="{F464B1C9-6D6D-40DE-AC9D-7AEB1B950211}"/>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678680" y="853059"/>
            <a:ext cx="3233928" cy="20909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2.kknews.cc/SIG=2ueo5j0/ctp-vzntr/42nq098qq6174ron813329n09q1q359r.jpg">
            <a:extLst>
              <a:ext uri="{FF2B5EF4-FFF2-40B4-BE49-F238E27FC236}">
                <a16:creationId xmlns:a16="http://schemas.microsoft.com/office/drawing/2014/main" id="{460DC876-8D74-496A-938C-C143CC272481}"/>
              </a:ext>
            </a:extLst>
          </p:cNvPr>
          <p:cNvPicPr>
            <a:picLocks noChangeAspect="1" noChangeArrowheads="1" noCrop="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26374" y="846806"/>
            <a:ext cx="2816352" cy="20971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i1.kknews.cc/SIG=353g34o/ctp-vzntr/s964679pns7q4679o14720p474n17pr2.jpg">
            <a:extLst>
              <a:ext uri="{FF2B5EF4-FFF2-40B4-BE49-F238E27FC236}">
                <a16:creationId xmlns:a16="http://schemas.microsoft.com/office/drawing/2014/main" id="{31AA9F15-C684-4DA8-911E-A490315BA0E4}"/>
              </a:ext>
            </a:extLst>
          </p:cNvPr>
          <p:cNvPicPr>
            <a:picLocks noChangeAspect="1" noChangeArrowheads="1" noCrop="1"/>
          </p:cNvPicPr>
          <p:nvPr/>
        </p:nvPicPr>
        <p:blipFill>
          <a:blip r:embed="rId5">
            <a:extLst>
              <a:ext uri="{28A0092B-C50C-407E-A947-70E740481C1C}">
                <a14:useLocalDpi xmlns:a14="http://schemas.microsoft.com/office/drawing/2010/main"/>
              </a:ext>
            </a:extLst>
          </a:blip>
          <a:srcRect/>
          <a:stretch>
            <a:fillRect/>
          </a:stretch>
        </p:blipFill>
        <p:spPr bwMode="auto">
          <a:xfrm>
            <a:off x="913683" y="3385514"/>
            <a:ext cx="3340653" cy="179992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i2.kknews.cc/SIG=oro2ms/ctp-vzntr/9q03ss407p3944nnn5049pqoor9052rp.jpg">
            <a:extLst>
              <a:ext uri="{FF2B5EF4-FFF2-40B4-BE49-F238E27FC236}">
                <a16:creationId xmlns:a16="http://schemas.microsoft.com/office/drawing/2014/main" id="{A971A2D2-0047-474C-BC8B-5876A1AAD921}"/>
              </a:ext>
            </a:extLst>
          </p:cNvPr>
          <p:cNvPicPr>
            <a:picLocks noChangeAspect="1" noChangeArrowheads="1" noCrop="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891706" y="3384163"/>
            <a:ext cx="2807876" cy="179992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i2.kknews.cc/SIG=1vvmgo4/ctp-vzntr/8ppop5qon5o04rr49826n984o0s3s4p5.jpg">
            <a:extLst>
              <a:ext uri="{FF2B5EF4-FFF2-40B4-BE49-F238E27FC236}">
                <a16:creationId xmlns:a16="http://schemas.microsoft.com/office/drawing/2014/main" id="{232E0F33-49AC-4150-BC21-5305A56C8009}"/>
              </a:ext>
            </a:extLst>
          </p:cNvPr>
          <p:cNvPicPr>
            <a:picLocks noChangeAspect="1" noChangeArrowheads="1" noCrop="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336952" y="3384163"/>
            <a:ext cx="2722144" cy="17600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F9742EEC-7EF6-4ED1-8215-1C5B55AA4F5F}"/>
              </a:ext>
            </a:extLst>
          </p:cNvPr>
          <p:cNvGraphicFramePr>
            <a:graphicFrameLocks noGrp="1"/>
          </p:cNvGraphicFramePr>
          <p:nvPr>
            <p:extLst>
              <p:ext uri="{D42A27DB-BD31-4B8C-83A1-F6EECF244321}">
                <p14:modId xmlns:p14="http://schemas.microsoft.com/office/powerpoint/2010/main" val="3378493460"/>
              </p:ext>
            </p:extLst>
          </p:nvPr>
        </p:nvGraphicFramePr>
        <p:xfrm>
          <a:off x="913683" y="5664200"/>
          <a:ext cx="1641348" cy="731520"/>
        </p:xfrm>
        <a:graphic>
          <a:graphicData uri="http://schemas.openxmlformats.org/drawingml/2006/table">
            <a:tbl>
              <a:tblPr firstRow="1" bandRow="1">
                <a:tableStyleId>{5940675A-B579-460E-94D1-54222C63F5DA}</a:tableStyleId>
              </a:tblPr>
              <a:tblGrid>
                <a:gridCol w="547116">
                  <a:extLst>
                    <a:ext uri="{9D8B030D-6E8A-4147-A177-3AD203B41FA5}">
                      <a16:colId xmlns:a16="http://schemas.microsoft.com/office/drawing/2014/main" val="624100303"/>
                    </a:ext>
                  </a:extLst>
                </a:gridCol>
                <a:gridCol w="547116">
                  <a:extLst>
                    <a:ext uri="{9D8B030D-6E8A-4147-A177-3AD203B41FA5}">
                      <a16:colId xmlns:a16="http://schemas.microsoft.com/office/drawing/2014/main" val="525507359"/>
                    </a:ext>
                  </a:extLst>
                </a:gridCol>
                <a:gridCol w="547116">
                  <a:extLst>
                    <a:ext uri="{9D8B030D-6E8A-4147-A177-3AD203B41FA5}">
                      <a16:colId xmlns:a16="http://schemas.microsoft.com/office/drawing/2014/main" val="1693756839"/>
                    </a:ext>
                  </a:extLst>
                </a:gridCol>
              </a:tblGrid>
              <a:tr h="24638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3897461863"/>
                  </a:ext>
                </a:extLst>
              </a:tr>
              <a:tr h="246380">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extLst>
                  <a:ext uri="{0D108BD9-81ED-4DB2-BD59-A6C34878D82A}">
                    <a16:rowId xmlns:a16="http://schemas.microsoft.com/office/drawing/2014/main" val="1437359952"/>
                  </a:ext>
                </a:extLst>
              </a:tr>
            </a:tbl>
          </a:graphicData>
        </a:graphic>
      </p:graphicFrame>
    </p:spTree>
    <p:extLst>
      <p:ext uri="{BB962C8B-B14F-4D97-AF65-F5344CB8AC3E}">
        <p14:creationId xmlns:p14="http://schemas.microsoft.com/office/powerpoint/2010/main" val="18862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数据存储设备</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6.2  </a:t>
            </a:r>
            <a:r>
              <a:rPr lang="zh-CN" altLang="en-US"/>
              <a:t>数据存储</a:t>
            </a:r>
            <a:endParaRPr lang="zh-CN" altLang="en-US" dirty="0"/>
          </a:p>
        </p:txBody>
      </p:sp>
      <p:sp>
        <p:nvSpPr>
          <p:cNvPr id="5" name="内容占位符 2">
            <a:extLst>
              <a:ext uri="{FF2B5EF4-FFF2-40B4-BE49-F238E27FC236}">
                <a16:creationId xmlns:a16="http://schemas.microsoft.com/office/drawing/2014/main" id="{ADAB1D96-D6B9-4770-861D-438111F048F3}"/>
              </a:ext>
            </a:extLst>
          </p:cNvPr>
          <p:cNvSpPr txBox="1">
            <a:spLocks/>
          </p:cNvSpPr>
          <p:nvPr/>
        </p:nvSpPr>
        <p:spPr>
          <a:xfrm>
            <a:off x="448056" y="902990"/>
            <a:ext cx="11295888" cy="2084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300"/>
              </a:spcBef>
            </a:pPr>
            <a:r>
              <a:rPr lang="zh-CN" altLang="zh-CN" sz="2400" dirty="0">
                <a:latin typeface="+mj-lt"/>
                <a:ea typeface="黑体" pitchFamily="49" charset="-122"/>
              </a:rPr>
              <a:t>从网络体系</a:t>
            </a:r>
            <a:r>
              <a:rPr lang="zh-CN" altLang="en-US" sz="2400" dirty="0">
                <a:latin typeface="+mj-lt"/>
                <a:ea typeface="黑体" pitchFamily="49" charset="-122"/>
              </a:rPr>
              <a:t>结构</a:t>
            </a:r>
            <a:r>
              <a:rPr lang="zh-CN" altLang="zh-CN" sz="2400" dirty="0">
                <a:latin typeface="+mj-lt"/>
                <a:ea typeface="黑体" pitchFamily="49" charset="-122"/>
              </a:rPr>
              <a:t>的观点理解存储基础设施，存储子系统可以通过不同的方式组织构建。</a:t>
            </a:r>
            <a:endParaRPr lang="en-US" altLang="zh-CN" sz="2400" dirty="0">
              <a:latin typeface="+mj-lt"/>
              <a:ea typeface="黑体" pitchFamily="49" charset="-122"/>
            </a:endParaRPr>
          </a:p>
          <a:p>
            <a:pPr lvl="1">
              <a:lnSpc>
                <a:spcPct val="110000"/>
              </a:lnSpc>
              <a:spcBef>
                <a:spcPts val="300"/>
              </a:spcBef>
            </a:pPr>
            <a:r>
              <a:rPr lang="zh-CN" altLang="zh-CN" sz="2000" dirty="0">
                <a:latin typeface="+mj-lt"/>
                <a:ea typeface="黑体" pitchFamily="49" charset="-122"/>
              </a:rPr>
              <a:t>直接附加存储（</a:t>
            </a:r>
            <a:r>
              <a:rPr lang="en-US" altLang="zh-CN" sz="2000" dirty="0">
                <a:latin typeface="+mj-lt"/>
                <a:ea typeface="黑体" pitchFamily="49" charset="-122"/>
              </a:rPr>
              <a:t>Direct attached storage</a:t>
            </a:r>
            <a:r>
              <a:rPr lang="zh-CN" altLang="zh-CN" sz="2000" dirty="0">
                <a:latin typeface="+mj-lt"/>
                <a:ea typeface="黑体" pitchFamily="49" charset="-122"/>
              </a:rPr>
              <a:t>，</a:t>
            </a:r>
            <a:r>
              <a:rPr lang="en-US" altLang="zh-CN" sz="2000" dirty="0">
                <a:latin typeface="+mj-lt"/>
                <a:ea typeface="黑体" pitchFamily="49" charset="-122"/>
              </a:rPr>
              <a:t>DAS</a:t>
            </a:r>
            <a:r>
              <a:rPr lang="zh-CN" altLang="zh-CN" sz="2000" dirty="0">
                <a:latin typeface="+mj-lt"/>
                <a:ea typeface="黑体" pitchFamily="49" charset="-122"/>
              </a:rPr>
              <a:t>）</a:t>
            </a:r>
          </a:p>
          <a:p>
            <a:pPr lvl="1">
              <a:lnSpc>
                <a:spcPct val="110000"/>
              </a:lnSpc>
              <a:spcBef>
                <a:spcPts val="300"/>
              </a:spcBef>
            </a:pPr>
            <a:r>
              <a:rPr lang="zh-CN" altLang="zh-CN" sz="2000" dirty="0">
                <a:latin typeface="+mj-lt"/>
                <a:ea typeface="黑体" pitchFamily="49" charset="-122"/>
              </a:rPr>
              <a:t>网络附件存储（</a:t>
            </a:r>
            <a:r>
              <a:rPr lang="en-US" altLang="zh-CN" sz="2000" dirty="0">
                <a:latin typeface="+mj-lt"/>
                <a:ea typeface="黑体" pitchFamily="49" charset="-122"/>
              </a:rPr>
              <a:t>Network attached storage</a:t>
            </a:r>
            <a:r>
              <a:rPr lang="zh-CN" altLang="zh-CN" sz="2000" dirty="0">
                <a:latin typeface="+mj-lt"/>
                <a:ea typeface="黑体" pitchFamily="49" charset="-122"/>
              </a:rPr>
              <a:t>，</a:t>
            </a:r>
            <a:r>
              <a:rPr lang="en-US" altLang="zh-CN" sz="2000" dirty="0">
                <a:latin typeface="+mj-lt"/>
                <a:ea typeface="黑体" pitchFamily="49" charset="-122"/>
              </a:rPr>
              <a:t>NAS</a:t>
            </a:r>
            <a:r>
              <a:rPr lang="zh-CN" altLang="zh-CN" sz="2000" dirty="0">
                <a:latin typeface="+mj-lt"/>
                <a:ea typeface="黑体" pitchFamily="49" charset="-122"/>
              </a:rPr>
              <a:t>）</a:t>
            </a:r>
          </a:p>
          <a:p>
            <a:pPr lvl="1">
              <a:lnSpc>
                <a:spcPct val="110000"/>
              </a:lnSpc>
              <a:spcBef>
                <a:spcPts val="300"/>
              </a:spcBef>
            </a:pPr>
            <a:r>
              <a:rPr lang="zh-CN" altLang="zh-CN" sz="2000" dirty="0">
                <a:latin typeface="+mj-lt"/>
                <a:ea typeface="黑体" pitchFamily="49" charset="-122"/>
              </a:rPr>
              <a:t>存储区域网络（</a:t>
            </a:r>
            <a:r>
              <a:rPr lang="en-US" altLang="zh-CN" sz="2000" dirty="0">
                <a:latin typeface="+mj-lt"/>
                <a:ea typeface="黑体" pitchFamily="49" charset="-122"/>
              </a:rPr>
              <a:t>Storage area network</a:t>
            </a:r>
            <a:r>
              <a:rPr lang="zh-CN" altLang="zh-CN" sz="2000" dirty="0">
                <a:latin typeface="+mj-lt"/>
                <a:ea typeface="黑体" pitchFamily="49" charset="-122"/>
              </a:rPr>
              <a:t>，</a:t>
            </a:r>
            <a:r>
              <a:rPr lang="en-US" altLang="zh-CN" sz="2000" dirty="0">
                <a:latin typeface="+mj-lt"/>
                <a:ea typeface="黑体" pitchFamily="49" charset="-122"/>
              </a:rPr>
              <a:t>SAN</a:t>
            </a:r>
            <a:r>
              <a:rPr lang="zh-CN" altLang="zh-CN" sz="2000" dirty="0">
                <a:latin typeface="+mj-lt"/>
                <a:ea typeface="黑体" pitchFamily="49" charset="-122"/>
              </a:rPr>
              <a:t>）</a:t>
            </a:r>
            <a:endParaRPr lang="zh-CN" altLang="en-US" sz="2000" dirty="0">
              <a:latin typeface="+mj-lt"/>
              <a:ea typeface="黑体" pitchFamily="49" charset="-122"/>
            </a:endParaRPr>
          </a:p>
        </p:txBody>
      </p:sp>
      <p:pic>
        <p:nvPicPr>
          <p:cNvPr id="6" name="Picture 3">
            <a:extLst>
              <a:ext uri="{FF2B5EF4-FFF2-40B4-BE49-F238E27FC236}">
                <a16:creationId xmlns:a16="http://schemas.microsoft.com/office/drawing/2014/main" id="{2899D572-C90F-46F0-BF65-3EA58187BBFF}"/>
              </a:ext>
            </a:extLst>
          </p:cNvPr>
          <p:cNvPicPr>
            <a:picLocks noChangeAspect="1" noChangeArrowheads="1"/>
          </p:cNvPicPr>
          <p:nvPr/>
        </p:nvPicPr>
        <p:blipFill>
          <a:blip r:embed="rId2" cstate="print"/>
          <a:srcRect/>
          <a:stretch>
            <a:fillRect/>
          </a:stretch>
        </p:blipFill>
        <p:spPr bwMode="auto">
          <a:xfrm>
            <a:off x="293898" y="3281518"/>
            <a:ext cx="6917903" cy="2673492"/>
          </a:xfrm>
          <a:prstGeom prst="rect">
            <a:avLst/>
          </a:prstGeom>
          <a:noFill/>
          <a:ln w="9525">
            <a:noFill/>
            <a:miter lim="800000"/>
            <a:headEnd/>
            <a:tailEnd/>
          </a:ln>
        </p:spPr>
      </p:pic>
      <p:sp>
        <p:nvSpPr>
          <p:cNvPr id="7" name="内容占位符 2">
            <a:extLst>
              <a:ext uri="{FF2B5EF4-FFF2-40B4-BE49-F238E27FC236}">
                <a16:creationId xmlns:a16="http://schemas.microsoft.com/office/drawing/2014/main" id="{DA269A84-A4E3-41CA-B54F-A7DA3EB2A71C}"/>
              </a:ext>
            </a:extLst>
          </p:cNvPr>
          <p:cNvSpPr txBox="1">
            <a:spLocks/>
          </p:cNvSpPr>
          <p:nvPr/>
        </p:nvSpPr>
        <p:spPr>
          <a:xfrm>
            <a:off x="448056" y="6055192"/>
            <a:ext cx="8229600" cy="6515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zh-CN" sz="2400">
                <a:latin typeface="+mj-lt"/>
                <a:ea typeface="黑体" pitchFamily="49" charset="-122"/>
              </a:rPr>
              <a:t>DAS		     NAS		   	        SAN</a:t>
            </a:r>
            <a:endParaRPr lang="zh-CN" altLang="en-US" sz="2400" dirty="0">
              <a:latin typeface="+mj-lt"/>
              <a:ea typeface="黑体" pitchFamily="49" charset="-122"/>
            </a:endParaRPr>
          </a:p>
        </p:txBody>
      </p:sp>
      <p:sp>
        <p:nvSpPr>
          <p:cNvPr id="8" name="矩形 7">
            <a:extLst>
              <a:ext uri="{FF2B5EF4-FFF2-40B4-BE49-F238E27FC236}">
                <a16:creationId xmlns:a16="http://schemas.microsoft.com/office/drawing/2014/main" id="{4D610AC5-F0FD-42D1-A70B-B6C3F1F70F58}"/>
              </a:ext>
            </a:extLst>
          </p:cNvPr>
          <p:cNvSpPr/>
          <p:nvPr/>
        </p:nvSpPr>
        <p:spPr>
          <a:xfrm>
            <a:off x="7556502" y="4582686"/>
            <a:ext cx="4431559" cy="707886"/>
          </a:xfrm>
          <a:prstGeom prst="rect">
            <a:avLst/>
          </a:prstGeom>
        </p:spPr>
        <p:txBody>
          <a:bodyPr wrap="square">
            <a:spAutoFit/>
          </a:bodyPr>
          <a:lstStyle/>
          <a:p>
            <a:r>
              <a:rPr lang="zh-CN" altLang="en-US" sz="2000" dirty="0">
                <a:solidFill>
                  <a:srgbClr val="C00000"/>
                </a:solidFill>
                <a:latin typeface="+mj-lt"/>
                <a:ea typeface="黑体" pitchFamily="49" charset="-122"/>
              </a:rPr>
              <a:t>三种存储方式各有优势，相互共存，占到了企业磁盘存储市场的</a:t>
            </a:r>
            <a:r>
              <a:rPr lang="en-US" altLang="zh-CN" sz="2000" dirty="0">
                <a:solidFill>
                  <a:srgbClr val="C00000"/>
                </a:solidFill>
                <a:latin typeface="+mj-lt"/>
                <a:ea typeface="黑体" pitchFamily="49" charset="-122"/>
              </a:rPr>
              <a:t>70%</a:t>
            </a:r>
            <a:r>
              <a:rPr lang="zh-CN" altLang="en-US" sz="2000" dirty="0">
                <a:solidFill>
                  <a:srgbClr val="C00000"/>
                </a:solidFill>
                <a:latin typeface="+mj-lt"/>
                <a:ea typeface="黑体" pitchFamily="49" charset="-122"/>
              </a:rPr>
              <a:t>份额。</a:t>
            </a:r>
          </a:p>
        </p:txBody>
      </p:sp>
    </p:spTree>
    <p:extLst>
      <p:ext uri="{BB962C8B-B14F-4D97-AF65-F5344CB8AC3E}">
        <p14:creationId xmlns:p14="http://schemas.microsoft.com/office/powerpoint/2010/main" val="1816716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大数据存储系统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a:t>6.2  </a:t>
            </a:r>
            <a:r>
              <a:rPr lang="zh-CN" altLang="en-US"/>
              <a:t>数据存储</a:t>
            </a:r>
            <a:endParaRPr lang="zh-CN" altLang="en-US" dirty="0"/>
          </a:p>
        </p:txBody>
      </p:sp>
      <p:pic>
        <p:nvPicPr>
          <p:cNvPr id="3" name="图片 2">
            <a:extLst>
              <a:ext uri="{FF2B5EF4-FFF2-40B4-BE49-F238E27FC236}">
                <a16:creationId xmlns:a16="http://schemas.microsoft.com/office/drawing/2014/main" id="{62597315-D309-4156-9859-2101FD099D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309" y="719328"/>
            <a:ext cx="6997194" cy="4069327"/>
          </a:xfrm>
          <a:prstGeom prst="rect">
            <a:avLst/>
          </a:prstGeom>
        </p:spPr>
      </p:pic>
      <p:sp>
        <p:nvSpPr>
          <p:cNvPr id="5" name="文本框 4">
            <a:extLst>
              <a:ext uri="{FF2B5EF4-FFF2-40B4-BE49-F238E27FC236}">
                <a16:creationId xmlns:a16="http://schemas.microsoft.com/office/drawing/2014/main" id="{51C887BF-2866-4C77-AC68-CD080A85128D}"/>
              </a:ext>
            </a:extLst>
          </p:cNvPr>
          <p:cNvSpPr txBox="1"/>
          <p:nvPr/>
        </p:nvSpPr>
        <p:spPr>
          <a:xfrm>
            <a:off x="2137348" y="5202535"/>
            <a:ext cx="3841116" cy="461665"/>
          </a:xfrm>
          <a:prstGeom prst="rect">
            <a:avLst/>
          </a:prstGeom>
          <a:noFill/>
        </p:spPr>
        <p:txBody>
          <a:bodyPr wrap="none" rtlCol="0">
            <a:spAutoFit/>
          </a:bodyPr>
          <a:lstStyle/>
          <a:p>
            <a:r>
              <a:rPr lang="en-US" altLang="zh-CN" sz="2400" dirty="0">
                <a:solidFill>
                  <a:schemeClr val="tx2"/>
                </a:solidFill>
                <a:latin typeface="微软雅黑" panose="020B0503020204020204" pitchFamily="34" charset="-122"/>
                <a:ea typeface="微软雅黑" panose="020B0503020204020204" pitchFamily="34" charset="-122"/>
              </a:rPr>
              <a:t>Hadoop</a:t>
            </a:r>
            <a:r>
              <a:rPr lang="zh-CN" altLang="en-US" sz="2400" dirty="0">
                <a:solidFill>
                  <a:schemeClr val="tx2"/>
                </a:solidFill>
                <a:latin typeface="微软雅黑" panose="020B0503020204020204" pitchFamily="34" charset="-122"/>
                <a:ea typeface="微软雅黑" panose="020B0503020204020204" pitchFamily="34" charset="-122"/>
              </a:rPr>
              <a:t>生态系统的架构图</a:t>
            </a:r>
          </a:p>
        </p:txBody>
      </p:sp>
      <p:sp>
        <p:nvSpPr>
          <p:cNvPr id="6" name="矩形: 圆角 5">
            <a:extLst>
              <a:ext uri="{FF2B5EF4-FFF2-40B4-BE49-F238E27FC236}">
                <a16:creationId xmlns:a16="http://schemas.microsoft.com/office/drawing/2014/main" id="{850597E7-D22D-4E50-90F6-5B313D8B4C2C}"/>
              </a:ext>
            </a:extLst>
          </p:cNvPr>
          <p:cNvSpPr/>
          <p:nvPr/>
        </p:nvSpPr>
        <p:spPr>
          <a:xfrm>
            <a:off x="8990330" y="1682496"/>
            <a:ext cx="1767840" cy="573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数据围绕计算</a:t>
            </a:r>
          </a:p>
        </p:txBody>
      </p:sp>
      <p:sp>
        <p:nvSpPr>
          <p:cNvPr id="7" name="箭头: 下 6">
            <a:extLst>
              <a:ext uri="{FF2B5EF4-FFF2-40B4-BE49-F238E27FC236}">
                <a16:creationId xmlns:a16="http://schemas.microsoft.com/office/drawing/2014/main" id="{FFF82FFD-70AE-459D-B51F-4D50FDDB87F0}"/>
              </a:ext>
            </a:extLst>
          </p:cNvPr>
          <p:cNvSpPr/>
          <p:nvPr/>
        </p:nvSpPr>
        <p:spPr>
          <a:xfrm>
            <a:off x="9733407" y="2562378"/>
            <a:ext cx="281686" cy="5686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8CE98DBB-64ED-4850-AD86-C9A2DC41836A}"/>
              </a:ext>
            </a:extLst>
          </p:cNvPr>
          <p:cNvSpPr/>
          <p:nvPr/>
        </p:nvSpPr>
        <p:spPr>
          <a:xfrm>
            <a:off x="8990330" y="3437923"/>
            <a:ext cx="1767840" cy="57302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计算围绕数据</a:t>
            </a:r>
          </a:p>
        </p:txBody>
      </p:sp>
    </p:spTree>
    <p:extLst>
      <p:ext uri="{BB962C8B-B14F-4D97-AF65-F5344CB8AC3E}">
        <p14:creationId xmlns:p14="http://schemas.microsoft.com/office/powerpoint/2010/main" val="3041803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318878"/>
            <a:ext cx="4801847" cy="755650"/>
          </a:xfrm>
        </p:spPr>
        <p:txBody>
          <a:bodyPr>
            <a:normAutofit/>
          </a:bodyPr>
          <a:lstStyle/>
          <a:p>
            <a:r>
              <a:rPr lang="zh-CN" altLang="en-US" dirty="0"/>
              <a:t>数据采集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1395323"/>
            <a:ext cx="4801847" cy="755650"/>
          </a:xfrm>
        </p:spPr>
        <p:txBody>
          <a:bodyPr>
            <a:normAutofit/>
          </a:bodyPr>
          <a:lstStyle/>
          <a:p>
            <a:r>
              <a:rPr lang="zh-CN" altLang="en-US" dirty="0"/>
              <a:t>数据存储</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2471768"/>
            <a:ext cx="4801847" cy="755650"/>
          </a:xfrm>
        </p:spPr>
        <p:txBody>
          <a:bodyPr>
            <a:normAutofit/>
          </a:bodyPr>
          <a:lstStyle/>
          <a:p>
            <a:pPr marL="0" indent="0">
              <a:buNone/>
            </a:pPr>
            <a:r>
              <a:rPr lang="zh-CN" altLang="en-US" sz="3200" b="1" dirty="0"/>
              <a:t>数据管理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367646"/>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1444091"/>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2520536"/>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6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数据的全生命周期管理</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3548213"/>
            <a:ext cx="4801847" cy="755650"/>
          </a:xfrm>
        </p:spPr>
        <p:txBody>
          <a:bodyPr/>
          <a:lstStyle/>
          <a:p>
            <a:pPr marL="0" indent="0">
              <a:buNone/>
            </a:pPr>
            <a:r>
              <a:rPr lang="zh-CN" altLang="en-US" dirty="0"/>
              <a:t>数据计算</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3596981"/>
            <a:ext cx="741082" cy="755650"/>
          </a:xfrm>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a:xfrm>
            <a:off x="6295131" y="4624658"/>
            <a:ext cx="4801847" cy="755650"/>
          </a:xfrm>
        </p:spPr>
        <p:txBody>
          <a:bodyPr/>
          <a:lstStyle/>
          <a:p>
            <a:pPr marL="0" indent="0">
              <a:buNone/>
            </a:pPr>
            <a:r>
              <a:rPr lang="zh-CN" altLang="en-US" dirty="0"/>
              <a:t>数据分析</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a:xfrm>
            <a:off x="5084074" y="4673426"/>
            <a:ext cx="741082" cy="755650"/>
          </a:xfrm>
        </p:spPr>
        <p:txBody>
          <a:bodyPr/>
          <a:lstStyle/>
          <a:p>
            <a:r>
              <a:rPr lang="en-US" altLang="zh-CN" dirty="0"/>
              <a:t>5</a:t>
            </a:r>
            <a:endParaRPr lang="zh-CN" altLang="en-US" dirty="0"/>
          </a:p>
        </p:txBody>
      </p:sp>
      <p:sp>
        <p:nvSpPr>
          <p:cNvPr id="17" name="文本占位符 11">
            <a:extLst>
              <a:ext uri="{FF2B5EF4-FFF2-40B4-BE49-F238E27FC236}">
                <a16:creationId xmlns:a16="http://schemas.microsoft.com/office/drawing/2014/main" id="{17A388C0-C568-4C37-960E-73F550A7CE00}"/>
              </a:ext>
            </a:extLst>
          </p:cNvPr>
          <p:cNvSpPr txBox="1">
            <a:spLocks/>
          </p:cNvSpPr>
          <p:nvPr/>
        </p:nvSpPr>
        <p:spPr>
          <a:xfrm>
            <a:off x="5084074" y="5749871"/>
            <a:ext cx="741082" cy="755650"/>
          </a:xfrm>
          <a:prstGeom prst="rect">
            <a:avLst/>
          </a:prstGeom>
        </p:spPr>
        <p:txBody>
          <a:bodyPr vert="horz" lIns="91440" tIns="45720" rIns="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6000" b="0" i="0" kern="12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6</a:t>
            </a:r>
            <a:endParaRPr lang="zh-CN" altLang="en-US" dirty="0"/>
          </a:p>
        </p:txBody>
      </p:sp>
      <p:sp>
        <p:nvSpPr>
          <p:cNvPr id="18" name="文本占位符 3">
            <a:extLst>
              <a:ext uri="{FF2B5EF4-FFF2-40B4-BE49-F238E27FC236}">
                <a16:creationId xmlns:a16="http://schemas.microsoft.com/office/drawing/2014/main" id="{AA0CF6F2-0543-4601-9945-6914A92A4971}"/>
              </a:ext>
            </a:extLst>
          </p:cNvPr>
          <p:cNvSpPr txBox="1">
            <a:spLocks/>
          </p:cNvSpPr>
          <p:nvPr/>
        </p:nvSpPr>
        <p:spPr>
          <a:xfrm>
            <a:off x="6295130" y="5701103"/>
            <a:ext cx="4801847" cy="7556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400" b="0" i="0" kern="1200" noProof="0" dirty="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数据展示</a:t>
            </a:r>
          </a:p>
        </p:txBody>
      </p:sp>
    </p:spTree>
    <p:extLst>
      <p:ext uri="{BB962C8B-B14F-4D97-AF65-F5344CB8AC3E}">
        <p14:creationId xmlns:p14="http://schemas.microsoft.com/office/powerpoint/2010/main" val="30196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extLst>
              <p:ext uri="{D42A27DB-BD31-4B8C-83A1-F6EECF244321}">
                <p14:modId xmlns:p14="http://schemas.microsoft.com/office/powerpoint/2010/main" val="1573197897"/>
              </p:ext>
            </p:extLst>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a:extLst>
              <a:ext uri="{FF2B5EF4-FFF2-40B4-BE49-F238E27FC236}">
                <a16:creationId xmlns:a16="http://schemas.microsoft.com/office/drawing/2014/main" id="{AFF2EFBC-610E-4BC7-AA85-CAE49CDC6C06}"/>
              </a:ext>
            </a:extLst>
          </p:cNvPr>
          <p:cNvGraphicFramePr/>
          <p:nvPr>
            <p:extLst>
              <p:ext uri="{D42A27DB-BD31-4B8C-83A1-F6EECF244321}">
                <p14:modId xmlns:p14="http://schemas.microsoft.com/office/powerpoint/2010/main" val="454764388"/>
              </p:ext>
            </p:extLst>
          </p:nvPr>
        </p:nvGraphicFramePr>
        <p:xfrm>
          <a:off x="7397303" y="2292857"/>
          <a:ext cx="4330163" cy="22722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2">
            <a:extLst>
              <a:ext uri="{FF2B5EF4-FFF2-40B4-BE49-F238E27FC236}">
                <a16:creationId xmlns:a16="http://schemas.microsoft.com/office/drawing/2014/main" id="{A4D77916-1247-42E2-9CBB-360D529C5241}"/>
              </a:ext>
            </a:extLst>
          </p:cNvPr>
          <p:cNvPicPr>
            <a:picLocks noChangeAspect="1" noChangeArrowheads="1"/>
          </p:cNvPicPr>
          <p:nvPr/>
        </p:nvPicPr>
        <p:blipFill>
          <a:blip r:embed="rId12" cstate="print"/>
          <a:srcRect/>
          <a:stretch>
            <a:fillRect/>
          </a:stretch>
        </p:blipFill>
        <p:spPr bwMode="auto">
          <a:xfrm>
            <a:off x="1354978" y="2239988"/>
            <a:ext cx="5217266" cy="2768345"/>
          </a:xfrm>
          <a:prstGeom prst="rect">
            <a:avLst/>
          </a:prstGeom>
          <a:noFill/>
          <a:ln w="9525">
            <a:noFill/>
            <a:miter lim="800000"/>
            <a:headEnd/>
            <a:tailEnd/>
          </a:ln>
        </p:spPr>
      </p:pic>
    </p:spTree>
    <p:extLst>
      <p:ext uri="{BB962C8B-B14F-4D97-AF65-F5344CB8AC3E}">
        <p14:creationId xmlns:p14="http://schemas.microsoft.com/office/powerpoint/2010/main" val="409701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extLst>
              <p:ext uri="{D42A27DB-BD31-4B8C-83A1-F6EECF244321}">
                <p14:modId xmlns:p14="http://schemas.microsoft.com/office/powerpoint/2010/main" val="69617561"/>
              </p:ext>
            </p:extLst>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a:extLst>
              <a:ext uri="{FF2B5EF4-FFF2-40B4-BE49-F238E27FC236}">
                <a16:creationId xmlns:a16="http://schemas.microsoft.com/office/drawing/2014/main" id="{AFF2EFBC-610E-4BC7-AA85-CAE49CDC6C06}"/>
              </a:ext>
            </a:extLst>
          </p:cNvPr>
          <p:cNvGraphicFramePr/>
          <p:nvPr>
            <p:extLst>
              <p:ext uri="{D42A27DB-BD31-4B8C-83A1-F6EECF244321}">
                <p14:modId xmlns:p14="http://schemas.microsoft.com/office/powerpoint/2010/main" val="2064010610"/>
              </p:ext>
            </p:extLst>
          </p:nvPr>
        </p:nvGraphicFramePr>
        <p:xfrm>
          <a:off x="7397303" y="2292857"/>
          <a:ext cx="4330163" cy="22722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2">
            <a:extLst>
              <a:ext uri="{FF2B5EF4-FFF2-40B4-BE49-F238E27FC236}">
                <a16:creationId xmlns:a16="http://schemas.microsoft.com/office/drawing/2014/main" id="{43F392D7-C1C9-4865-A594-5F44B32263F2}"/>
              </a:ext>
            </a:extLst>
          </p:cNvPr>
          <p:cNvPicPr>
            <a:picLocks noChangeAspect="1" noChangeArrowheads="1"/>
          </p:cNvPicPr>
          <p:nvPr/>
        </p:nvPicPr>
        <p:blipFill>
          <a:blip r:embed="rId12" cstate="print"/>
          <a:srcRect/>
          <a:stretch>
            <a:fillRect/>
          </a:stretch>
        </p:blipFill>
        <p:spPr bwMode="auto">
          <a:xfrm>
            <a:off x="1310304" y="2292857"/>
            <a:ext cx="5623896" cy="2605279"/>
          </a:xfrm>
          <a:prstGeom prst="rect">
            <a:avLst/>
          </a:prstGeom>
          <a:noFill/>
          <a:ln w="9525">
            <a:noFill/>
            <a:miter lim="800000"/>
            <a:headEnd/>
            <a:tailEnd/>
          </a:ln>
        </p:spPr>
      </p:pic>
    </p:spTree>
    <p:extLst>
      <p:ext uri="{BB962C8B-B14F-4D97-AF65-F5344CB8AC3E}">
        <p14:creationId xmlns:p14="http://schemas.microsoft.com/office/powerpoint/2010/main" val="404741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extLst>
              <p:ext uri="{D42A27DB-BD31-4B8C-83A1-F6EECF244321}">
                <p14:modId xmlns:p14="http://schemas.microsoft.com/office/powerpoint/2010/main" val="141427604"/>
              </p:ext>
            </p:extLst>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a:extLst>
              <a:ext uri="{FF2B5EF4-FFF2-40B4-BE49-F238E27FC236}">
                <a16:creationId xmlns:a16="http://schemas.microsoft.com/office/drawing/2014/main" id="{AFF2EFBC-610E-4BC7-AA85-CAE49CDC6C06}"/>
              </a:ext>
            </a:extLst>
          </p:cNvPr>
          <p:cNvGraphicFramePr/>
          <p:nvPr>
            <p:extLst>
              <p:ext uri="{D42A27DB-BD31-4B8C-83A1-F6EECF244321}">
                <p14:modId xmlns:p14="http://schemas.microsoft.com/office/powerpoint/2010/main" val="3967685925"/>
              </p:ext>
            </p:extLst>
          </p:nvPr>
        </p:nvGraphicFramePr>
        <p:xfrm>
          <a:off x="7397303" y="2292857"/>
          <a:ext cx="4330163" cy="22722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2">
            <a:extLst>
              <a:ext uri="{FF2B5EF4-FFF2-40B4-BE49-F238E27FC236}">
                <a16:creationId xmlns:a16="http://schemas.microsoft.com/office/drawing/2014/main" id="{A78A028D-5B03-443E-983C-F65E2A633452}"/>
              </a:ext>
            </a:extLst>
          </p:cNvPr>
          <p:cNvPicPr>
            <a:picLocks noChangeAspect="1" noChangeArrowheads="1"/>
          </p:cNvPicPr>
          <p:nvPr/>
        </p:nvPicPr>
        <p:blipFill>
          <a:blip r:embed="rId12" cstate="print"/>
          <a:srcRect/>
          <a:stretch>
            <a:fillRect/>
          </a:stretch>
        </p:blipFill>
        <p:spPr bwMode="auto">
          <a:xfrm>
            <a:off x="1451423" y="2292857"/>
            <a:ext cx="5482777" cy="2510338"/>
          </a:xfrm>
          <a:prstGeom prst="rect">
            <a:avLst/>
          </a:prstGeom>
          <a:noFill/>
          <a:ln w="9525">
            <a:noFill/>
            <a:miter lim="800000"/>
            <a:headEnd/>
            <a:tailEnd/>
          </a:ln>
        </p:spPr>
      </p:pic>
    </p:spTree>
    <p:extLst>
      <p:ext uri="{BB962C8B-B14F-4D97-AF65-F5344CB8AC3E}">
        <p14:creationId xmlns:p14="http://schemas.microsoft.com/office/powerpoint/2010/main" val="3788581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组合 36">
            <a:extLst>
              <a:ext uri="{FF2B5EF4-FFF2-40B4-BE49-F238E27FC236}">
                <a16:creationId xmlns:a16="http://schemas.microsoft.com/office/drawing/2014/main" id="{35EF9C78-C922-4EB3-9468-278E052E71EF}"/>
              </a:ext>
            </a:extLst>
          </p:cNvPr>
          <p:cNvGrpSpPr>
            <a:grpSpLocks/>
          </p:cNvGrpSpPr>
          <p:nvPr/>
        </p:nvGrpSpPr>
        <p:grpSpPr bwMode="auto">
          <a:xfrm>
            <a:off x="1556531" y="2961895"/>
            <a:ext cx="3013404" cy="1183700"/>
            <a:chOff x="3334875" y="4894734"/>
            <a:chExt cx="3024697" cy="1509280"/>
          </a:xfrm>
        </p:grpSpPr>
        <p:pic>
          <p:nvPicPr>
            <p:cNvPr id="8" name="Picture 5" descr="D:\JamesRH\ImageLibrary\2006\Images2006-11\2006-11 Images\Rackable1U.jpg">
              <a:extLst>
                <a:ext uri="{FF2B5EF4-FFF2-40B4-BE49-F238E27FC236}">
                  <a16:creationId xmlns:a16="http://schemas.microsoft.com/office/drawing/2014/main" id="{3607011E-2952-4547-BB27-9D78314D7C8A}"/>
                </a:ext>
              </a:extLst>
            </p:cNvPr>
            <p:cNvPicPr>
              <a:picLocks noChangeAspect="1" noChangeArrowheads="1"/>
            </p:cNvPicPr>
            <p:nvPr/>
          </p:nvPicPr>
          <p:blipFill>
            <a:blip r:embed="rId7" cstate="print"/>
            <a:srcRect/>
            <a:stretch>
              <a:fillRect/>
            </a:stretch>
          </p:blipFill>
          <p:spPr bwMode="auto">
            <a:xfrm>
              <a:off x="3334875" y="5916702"/>
              <a:ext cx="3024694" cy="487312"/>
            </a:xfrm>
            <a:prstGeom prst="rect">
              <a:avLst/>
            </a:prstGeom>
            <a:noFill/>
            <a:ln w="9525">
              <a:noFill/>
              <a:miter lim="800000"/>
              <a:headEnd/>
              <a:tailEnd/>
            </a:ln>
          </p:spPr>
        </p:pic>
        <p:pic>
          <p:nvPicPr>
            <p:cNvPr id="9" name="Picture 5" descr="D:\JamesRH\ImageLibrary\2006\Images2006-11\2006-11 Images\Rackable1U.jpg">
              <a:extLst>
                <a:ext uri="{FF2B5EF4-FFF2-40B4-BE49-F238E27FC236}">
                  <a16:creationId xmlns:a16="http://schemas.microsoft.com/office/drawing/2014/main" id="{6BF688A0-AB8A-4C27-ADA0-DDF0C32997EB}"/>
                </a:ext>
              </a:extLst>
            </p:cNvPr>
            <p:cNvPicPr>
              <a:picLocks noChangeAspect="1" noChangeArrowheads="1"/>
            </p:cNvPicPr>
            <p:nvPr/>
          </p:nvPicPr>
          <p:blipFill>
            <a:blip r:embed="rId7" cstate="print"/>
            <a:srcRect/>
            <a:stretch>
              <a:fillRect/>
            </a:stretch>
          </p:blipFill>
          <p:spPr bwMode="auto">
            <a:xfrm>
              <a:off x="3334875" y="5400339"/>
              <a:ext cx="3024694" cy="487312"/>
            </a:xfrm>
            <a:prstGeom prst="rect">
              <a:avLst/>
            </a:prstGeom>
            <a:noFill/>
            <a:ln w="9525">
              <a:noFill/>
              <a:miter lim="800000"/>
              <a:headEnd/>
              <a:tailEnd/>
            </a:ln>
          </p:spPr>
        </p:pic>
        <p:pic>
          <p:nvPicPr>
            <p:cNvPr id="10" name="Picture 5" descr="D:\JamesRH\ImageLibrary\2006\Images2006-11\2006-11 Images\Rackable1U.jpg">
              <a:extLst>
                <a:ext uri="{FF2B5EF4-FFF2-40B4-BE49-F238E27FC236}">
                  <a16:creationId xmlns:a16="http://schemas.microsoft.com/office/drawing/2014/main" id="{083CD7AD-BA61-4A11-9F41-638F83968EDE}"/>
                </a:ext>
              </a:extLst>
            </p:cNvPr>
            <p:cNvPicPr>
              <a:picLocks noChangeAspect="1" noChangeArrowheads="1"/>
            </p:cNvPicPr>
            <p:nvPr/>
          </p:nvPicPr>
          <p:blipFill>
            <a:blip r:embed="rId7" cstate="print"/>
            <a:srcRect/>
            <a:stretch>
              <a:fillRect/>
            </a:stretch>
          </p:blipFill>
          <p:spPr bwMode="auto">
            <a:xfrm>
              <a:off x="3334878" y="4894734"/>
              <a:ext cx="3024694" cy="487312"/>
            </a:xfrm>
            <a:prstGeom prst="rect">
              <a:avLst/>
            </a:prstGeom>
            <a:noFill/>
            <a:ln w="9525">
              <a:noFill/>
              <a:miter lim="800000"/>
              <a:headEnd/>
              <a:tailEnd/>
            </a:ln>
          </p:spPr>
        </p:pic>
      </p:grpSp>
      <p:grpSp>
        <p:nvGrpSpPr>
          <p:cNvPr id="12" name="组合 33">
            <a:extLst>
              <a:ext uri="{FF2B5EF4-FFF2-40B4-BE49-F238E27FC236}">
                <a16:creationId xmlns:a16="http://schemas.microsoft.com/office/drawing/2014/main" id="{A41A778A-A49A-46E4-B5DB-9E125EE766D3}"/>
              </a:ext>
            </a:extLst>
          </p:cNvPr>
          <p:cNvGrpSpPr>
            <a:grpSpLocks/>
          </p:cNvGrpSpPr>
          <p:nvPr/>
        </p:nvGrpSpPr>
        <p:grpSpPr bwMode="auto">
          <a:xfrm>
            <a:off x="2360750" y="1536518"/>
            <a:ext cx="1368152" cy="1046808"/>
            <a:chOff x="96822" y="4305040"/>
            <a:chExt cx="2569935" cy="2499170"/>
          </a:xfrm>
        </p:grpSpPr>
        <p:pic>
          <p:nvPicPr>
            <p:cNvPr id="13" name="Picture 2">
              <a:extLst>
                <a:ext uri="{FF2B5EF4-FFF2-40B4-BE49-F238E27FC236}">
                  <a16:creationId xmlns:a16="http://schemas.microsoft.com/office/drawing/2014/main" id="{874B307F-E8F2-4935-8F28-D0C8893F41B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77908" y="4518213"/>
              <a:ext cx="2276922" cy="2197138"/>
            </a:xfrm>
            <a:prstGeom prst="rect">
              <a:avLst/>
            </a:prstGeom>
            <a:noFill/>
            <a:ln w="12700">
              <a:noFill/>
              <a:miter lim="800000"/>
              <a:headEnd/>
              <a:tailEnd/>
            </a:ln>
          </p:spPr>
        </p:pic>
        <p:pic>
          <p:nvPicPr>
            <p:cNvPr id="14" name="Picture 37" descr="Memory_icon_03">
              <a:extLst>
                <a:ext uri="{FF2B5EF4-FFF2-40B4-BE49-F238E27FC236}">
                  <a16:creationId xmlns:a16="http://schemas.microsoft.com/office/drawing/2014/main" id="{C2184529-67A1-4C03-9109-668B5399A82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6822" y="5950785"/>
              <a:ext cx="848701" cy="853425"/>
            </a:xfrm>
            <a:prstGeom prst="rect">
              <a:avLst/>
            </a:prstGeom>
            <a:noFill/>
            <a:ln w="9525">
              <a:noFill/>
              <a:miter lim="800000"/>
              <a:headEnd/>
              <a:tailEnd/>
            </a:ln>
          </p:spPr>
        </p:pic>
        <p:pic>
          <p:nvPicPr>
            <p:cNvPr id="15" name="Picture 38" descr="CPU_icon">
              <a:extLst>
                <a:ext uri="{FF2B5EF4-FFF2-40B4-BE49-F238E27FC236}">
                  <a16:creationId xmlns:a16="http://schemas.microsoft.com/office/drawing/2014/main" id="{86C39DD5-352D-4E16-9E6D-172626E68C9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1273" y="4337312"/>
              <a:ext cx="554355" cy="578318"/>
            </a:xfrm>
            <a:prstGeom prst="rect">
              <a:avLst/>
            </a:prstGeom>
            <a:noFill/>
            <a:ln w="9525">
              <a:noFill/>
              <a:miter lim="800000"/>
              <a:headEnd/>
              <a:tailEnd/>
            </a:ln>
          </p:spPr>
        </p:pic>
        <p:pic>
          <p:nvPicPr>
            <p:cNvPr id="16" name="Picture 37" descr="ICON_1Storage_NoShadow_Q207">
              <a:extLst>
                <a:ext uri="{FF2B5EF4-FFF2-40B4-BE49-F238E27FC236}">
                  <a16:creationId xmlns:a16="http://schemas.microsoft.com/office/drawing/2014/main" id="{D20FE4B5-B799-4A14-BB49-B90DB4CF904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16326" y="5346098"/>
              <a:ext cx="392940" cy="454441"/>
            </a:xfrm>
            <a:prstGeom prst="rect">
              <a:avLst/>
            </a:prstGeom>
            <a:noFill/>
            <a:ln w="9525">
              <a:noFill/>
              <a:miter lim="800000"/>
              <a:headEnd/>
              <a:tailEnd/>
            </a:ln>
          </p:spPr>
        </p:pic>
        <p:pic>
          <p:nvPicPr>
            <p:cNvPr id="17" name="Picture 41" descr="ICON_NetwrkSwitch_NoShadow_">
              <a:extLst>
                <a:ext uri="{FF2B5EF4-FFF2-40B4-BE49-F238E27FC236}">
                  <a16:creationId xmlns:a16="http://schemas.microsoft.com/office/drawing/2014/main" id="{BFC665A4-A1A5-4138-B450-BF185A55620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073032" y="6264426"/>
              <a:ext cx="593725" cy="437201"/>
            </a:xfrm>
            <a:prstGeom prst="rect">
              <a:avLst/>
            </a:prstGeom>
            <a:noFill/>
            <a:ln w="9525">
              <a:noFill/>
              <a:miter lim="800000"/>
              <a:headEnd/>
              <a:tailEnd/>
            </a:ln>
          </p:spPr>
        </p:pic>
        <p:pic>
          <p:nvPicPr>
            <p:cNvPr id="18" name="Picture 38" descr="CPU_icon">
              <a:extLst>
                <a:ext uri="{FF2B5EF4-FFF2-40B4-BE49-F238E27FC236}">
                  <a16:creationId xmlns:a16="http://schemas.microsoft.com/office/drawing/2014/main" id="{145B61E4-AD19-468B-9099-D1D161C5568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21120" y="4348070"/>
              <a:ext cx="554355" cy="578318"/>
            </a:xfrm>
            <a:prstGeom prst="rect">
              <a:avLst/>
            </a:prstGeom>
            <a:noFill/>
            <a:ln w="9525">
              <a:noFill/>
              <a:miter lim="800000"/>
              <a:headEnd/>
              <a:tailEnd/>
            </a:ln>
          </p:spPr>
        </p:pic>
        <p:pic>
          <p:nvPicPr>
            <p:cNvPr id="19" name="Picture 38" descr="CPU_icon">
              <a:extLst>
                <a:ext uri="{FF2B5EF4-FFF2-40B4-BE49-F238E27FC236}">
                  <a16:creationId xmlns:a16="http://schemas.microsoft.com/office/drawing/2014/main" id="{7D7A91BE-CAF6-410A-9C13-2173488F1B5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031587" y="4305040"/>
              <a:ext cx="554355" cy="578318"/>
            </a:xfrm>
            <a:prstGeom prst="rect">
              <a:avLst/>
            </a:prstGeom>
            <a:noFill/>
            <a:ln w="9525">
              <a:noFill/>
              <a:miter lim="800000"/>
              <a:headEnd/>
              <a:tailEnd/>
            </a:ln>
          </p:spPr>
        </p:pic>
        <p:pic>
          <p:nvPicPr>
            <p:cNvPr id="20" name="Picture 38" descr="CPU_icon">
              <a:extLst>
                <a:ext uri="{FF2B5EF4-FFF2-40B4-BE49-F238E27FC236}">
                  <a16:creationId xmlns:a16="http://schemas.microsoft.com/office/drawing/2014/main" id="{521F36B0-0579-4F95-8B25-E818EECFD04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999314" y="5348532"/>
              <a:ext cx="554355" cy="578318"/>
            </a:xfrm>
            <a:prstGeom prst="rect">
              <a:avLst/>
            </a:prstGeom>
            <a:noFill/>
            <a:ln w="9525">
              <a:noFill/>
              <a:miter lim="800000"/>
              <a:headEnd/>
              <a:tailEnd/>
            </a:ln>
          </p:spPr>
        </p:pic>
      </p:grpSp>
      <p:pic>
        <p:nvPicPr>
          <p:cNvPr id="21" name="Picture 2">
            <a:extLst>
              <a:ext uri="{FF2B5EF4-FFF2-40B4-BE49-F238E27FC236}">
                <a16:creationId xmlns:a16="http://schemas.microsoft.com/office/drawing/2014/main" id="{A70104BF-7044-4BBA-9C2F-F9F402F2C890}"/>
              </a:ext>
            </a:extLst>
          </p:cNvPr>
          <p:cNvPicPr>
            <a:picLocks noChangeAspect="1" noChangeArrowheads="1"/>
          </p:cNvPicPr>
          <p:nvPr/>
        </p:nvPicPr>
        <p:blipFill>
          <a:blip r:embed="rId13" cstate="print"/>
          <a:srcRect/>
          <a:stretch>
            <a:fillRect/>
          </a:stretch>
        </p:blipFill>
        <p:spPr bwMode="auto">
          <a:xfrm>
            <a:off x="6096000" y="1846256"/>
            <a:ext cx="3974592" cy="2826378"/>
          </a:xfrm>
          <a:prstGeom prst="rect">
            <a:avLst/>
          </a:prstGeom>
          <a:noFill/>
          <a:ln w="9525">
            <a:noFill/>
            <a:miter lim="800000"/>
            <a:headEnd/>
            <a:tailEnd/>
          </a:ln>
        </p:spPr>
      </p:pic>
      <p:sp>
        <p:nvSpPr>
          <p:cNvPr id="6" name="文本框 5">
            <a:extLst>
              <a:ext uri="{FF2B5EF4-FFF2-40B4-BE49-F238E27FC236}">
                <a16:creationId xmlns:a16="http://schemas.microsoft.com/office/drawing/2014/main" id="{0DB492E4-852B-458D-A4E4-443206AE7DCB}"/>
              </a:ext>
            </a:extLst>
          </p:cNvPr>
          <p:cNvSpPr txBox="1"/>
          <p:nvPr/>
        </p:nvSpPr>
        <p:spPr>
          <a:xfrm>
            <a:off x="2031062" y="4819325"/>
            <a:ext cx="2031325" cy="769441"/>
          </a:xfrm>
          <a:prstGeom prst="rect">
            <a:avLst/>
          </a:prstGeom>
          <a:noFill/>
        </p:spPr>
        <p:txBody>
          <a:bodyPr wrap="none" rtlCol="0">
            <a:spAutoFit/>
          </a:bodyPr>
          <a:lstStyle/>
          <a:p>
            <a:pPr algn="ctr"/>
            <a:r>
              <a:rPr lang="zh-CN" altLang="en-US" sz="2000" dirty="0">
                <a:solidFill>
                  <a:schemeClr val="tx2"/>
                </a:solidFill>
                <a:latin typeface="黑体" panose="02010609060101010101" pitchFamily="49" charset="-122"/>
                <a:ea typeface="黑体" panose="02010609060101010101" pitchFamily="49" charset="-122"/>
              </a:rPr>
              <a:t>硬件基础设施</a:t>
            </a:r>
            <a:endParaRPr lang="en-US" altLang="zh-CN" sz="2000" dirty="0">
              <a:solidFill>
                <a:schemeClr val="tx2"/>
              </a:solidFill>
              <a:latin typeface="黑体" panose="02010609060101010101" pitchFamily="49" charset="-122"/>
              <a:ea typeface="黑体" panose="02010609060101010101" pitchFamily="49" charset="-122"/>
            </a:endParaRPr>
          </a:p>
          <a:p>
            <a:r>
              <a:rPr lang="zh-CN" altLang="en-US" sz="2400" dirty="0">
                <a:solidFill>
                  <a:schemeClr val="tx2"/>
                </a:solidFill>
                <a:latin typeface="黑体" panose="02010609060101010101" pitchFamily="49" charset="-122"/>
                <a:ea typeface="黑体" panose="02010609060101010101" pitchFamily="49" charset="-122"/>
              </a:rPr>
              <a:t>数据库服务器</a:t>
            </a:r>
          </a:p>
        </p:txBody>
      </p:sp>
      <p:sp>
        <p:nvSpPr>
          <p:cNvPr id="23" name="文本框 22">
            <a:extLst>
              <a:ext uri="{FF2B5EF4-FFF2-40B4-BE49-F238E27FC236}">
                <a16:creationId xmlns:a16="http://schemas.microsoft.com/office/drawing/2014/main" id="{EB3FA026-01E1-484A-9532-4091F605377D}"/>
              </a:ext>
            </a:extLst>
          </p:cNvPr>
          <p:cNvSpPr txBox="1"/>
          <p:nvPr/>
        </p:nvSpPr>
        <p:spPr>
          <a:xfrm>
            <a:off x="7582151" y="4819325"/>
            <a:ext cx="1980029" cy="769441"/>
          </a:xfrm>
          <a:prstGeom prst="rect">
            <a:avLst/>
          </a:prstGeom>
          <a:noFill/>
        </p:spPr>
        <p:txBody>
          <a:bodyPr wrap="none" rtlCol="0">
            <a:spAutoFit/>
          </a:bodyPr>
          <a:lstStyle/>
          <a:p>
            <a:pPr algn="ctr"/>
            <a:r>
              <a:rPr lang="zh-CN" altLang="en-US" sz="2000" dirty="0">
                <a:solidFill>
                  <a:schemeClr val="tx2"/>
                </a:solidFill>
                <a:latin typeface="黑体" panose="02010609060101010101" pitchFamily="49" charset="-122"/>
                <a:ea typeface="黑体" panose="02010609060101010101" pitchFamily="49" charset="-122"/>
              </a:rPr>
              <a:t>数据库管理软件</a:t>
            </a:r>
            <a:endParaRPr lang="en-US" altLang="zh-CN" sz="2000" dirty="0">
              <a:solidFill>
                <a:schemeClr val="tx2"/>
              </a:solidFill>
              <a:latin typeface="黑体" panose="02010609060101010101" pitchFamily="49" charset="-122"/>
              <a:ea typeface="黑体" panose="02010609060101010101" pitchFamily="49" charset="-122"/>
            </a:endParaRPr>
          </a:p>
          <a:p>
            <a:pPr algn="ctr"/>
            <a:r>
              <a:rPr lang="en-US" altLang="zh-CN" sz="2400" dirty="0">
                <a:solidFill>
                  <a:schemeClr val="tx2"/>
                </a:solidFill>
                <a:latin typeface="Calibri" panose="020F0502020204030204" pitchFamily="34" charset="0"/>
                <a:ea typeface="黑体" panose="02010609060101010101" pitchFamily="49" charset="-122"/>
                <a:cs typeface="Calibri" panose="020F0502020204030204" pitchFamily="34" charset="0"/>
              </a:rPr>
              <a:t>DBMS</a:t>
            </a:r>
            <a:endParaRPr lang="zh-CN" altLang="en-US" sz="2400" dirty="0">
              <a:solidFill>
                <a:schemeClr val="tx2"/>
              </a:solidFill>
              <a:latin typeface="Calibri" panose="020F0502020204030204" pitchFamily="34" charset="0"/>
              <a:ea typeface="黑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179571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0ED3A4F-BE3F-4799-A72E-A6C26FE7DD8E}"/>
              </a:ext>
            </a:extLst>
          </p:cNvPr>
          <p:cNvPicPr>
            <a:picLocks noChangeAspect="1" noChangeArrowheads="1"/>
          </p:cNvPicPr>
          <p:nvPr/>
        </p:nvPicPr>
        <p:blipFill>
          <a:blip r:embed="rId7" cstate="print"/>
          <a:srcRect/>
          <a:stretch>
            <a:fillRect/>
          </a:stretch>
        </p:blipFill>
        <p:spPr bwMode="auto">
          <a:xfrm>
            <a:off x="571500" y="1621494"/>
            <a:ext cx="3312370" cy="2619783"/>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4ABC8E58-B1D4-436F-A13D-7FB310FCDF3F}"/>
              </a:ext>
            </a:extLst>
          </p:cNvPr>
          <p:cNvPicPr>
            <a:picLocks noChangeAspect="1" noChangeArrowheads="1"/>
          </p:cNvPicPr>
          <p:nvPr/>
        </p:nvPicPr>
        <p:blipFill>
          <a:blip r:embed="rId8" cstate="print"/>
          <a:srcRect/>
          <a:stretch>
            <a:fillRect/>
          </a:stretch>
        </p:blipFill>
        <p:spPr bwMode="auto">
          <a:xfrm>
            <a:off x="3953298" y="1921735"/>
            <a:ext cx="3533775" cy="2019300"/>
          </a:xfrm>
          <a:prstGeom prst="rect">
            <a:avLst/>
          </a:prstGeom>
          <a:ln>
            <a:noFill/>
          </a:ln>
          <a:effectLst>
            <a:outerShdw blurRad="292100" dist="139700" dir="2700000" algn="tl" rotWithShape="0">
              <a:srgbClr val="333333">
                <a:alpha val="65000"/>
              </a:srgbClr>
            </a:outerShdw>
          </a:effectLst>
        </p:spPr>
      </p:pic>
      <p:pic>
        <p:nvPicPr>
          <p:cNvPr id="26" name="Picture 1">
            <a:extLst>
              <a:ext uri="{FF2B5EF4-FFF2-40B4-BE49-F238E27FC236}">
                <a16:creationId xmlns:a16="http://schemas.microsoft.com/office/drawing/2014/main" id="{3DEFD4D0-0960-40B9-A7E2-C661BE1E64F2}"/>
              </a:ext>
            </a:extLst>
          </p:cNvPr>
          <p:cNvPicPr>
            <a:picLocks noChangeAspect="1" noChangeArrowheads="1"/>
          </p:cNvPicPr>
          <p:nvPr/>
        </p:nvPicPr>
        <p:blipFill>
          <a:blip r:embed="rId9" cstate="print"/>
          <a:srcRect/>
          <a:stretch>
            <a:fillRect/>
          </a:stretch>
        </p:blipFill>
        <p:spPr bwMode="auto">
          <a:xfrm>
            <a:off x="7556502" y="1621494"/>
            <a:ext cx="3886200" cy="3857625"/>
          </a:xfrm>
          <a:prstGeom prst="rect">
            <a:avLst/>
          </a:prstGeom>
          <a:ln>
            <a:noFill/>
          </a:ln>
          <a:effectLst>
            <a:outerShdw blurRad="292100" dist="139700" dir="2700000" algn="tl" rotWithShape="0">
              <a:srgbClr val="333333">
                <a:alpha val="65000"/>
              </a:srgbClr>
            </a:outerShdw>
          </a:effectLst>
        </p:spPr>
      </p:pic>
      <p:sp>
        <p:nvSpPr>
          <p:cNvPr id="27" name="文本框 26">
            <a:extLst>
              <a:ext uri="{FF2B5EF4-FFF2-40B4-BE49-F238E27FC236}">
                <a16:creationId xmlns:a16="http://schemas.microsoft.com/office/drawing/2014/main" id="{1A638FEA-0547-45F7-B6E6-570A12DA1EAE}"/>
              </a:ext>
            </a:extLst>
          </p:cNvPr>
          <p:cNvSpPr txBox="1"/>
          <p:nvPr/>
        </p:nvSpPr>
        <p:spPr>
          <a:xfrm>
            <a:off x="2005330" y="5793582"/>
            <a:ext cx="3057247"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数据库模型的发展</a:t>
            </a:r>
          </a:p>
        </p:txBody>
      </p:sp>
      <p:sp>
        <p:nvSpPr>
          <p:cNvPr id="28" name="对话气泡: 矩形 27">
            <a:extLst>
              <a:ext uri="{FF2B5EF4-FFF2-40B4-BE49-F238E27FC236}">
                <a16:creationId xmlns:a16="http://schemas.microsoft.com/office/drawing/2014/main" id="{F0D50FA5-1985-4C3E-9A6B-AE35C567E302}"/>
              </a:ext>
            </a:extLst>
          </p:cNvPr>
          <p:cNvSpPr/>
          <p:nvPr/>
        </p:nvSpPr>
        <p:spPr>
          <a:xfrm>
            <a:off x="1428496" y="4612864"/>
            <a:ext cx="1207008" cy="448014"/>
          </a:xfrm>
          <a:prstGeom prst="wedgeRectCallout">
            <a:avLst>
              <a:gd name="adj1" fmla="val 31086"/>
              <a:gd name="adj2" fmla="val -91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网状模型</a:t>
            </a:r>
          </a:p>
        </p:txBody>
      </p:sp>
      <p:sp>
        <p:nvSpPr>
          <p:cNvPr id="30" name="对话气泡: 矩形 29">
            <a:extLst>
              <a:ext uri="{FF2B5EF4-FFF2-40B4-BE49-F238E27FC236}">
                <a16:creationId xmlns:a16="http://schemas.microsoft.com/office/drawing/2014/main" id="{5B195065-4998-4A87-B6FA-5BDC9D7A791E}"/>
              </a:ext>
            </a:extLst>
          </p:cNvPr>
          <p:cNvSpPr/>
          <p:nvPr/>
        </p:nvSpPr>
        <p:spPr>
          <a:xfrm>
            <a:off x="3953298" y="4612864"/>
            <a:ext cx="1207008" cy="448014"/>
          </a:xfrm>
          <a:prstGeom prst="wedgeRectCallout">
            <a:avLst>
              <a:gd name="adj1" fmla="val 32097"/>
              <a:gd name="adj2" fmla="val -91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层次模型</a:t>
            </a:r>
          </a:p>
        </p:txBody>
      </p:sp>
      <p:sp>
        <p:nvSpPr>
          <p:cNvPr id="32" name="对话气泡: 矩形 31">
            <a:extLst>
              <a:ext uri="{FF2B5EF4-FFF2-40B4-BE49-F238E27FC236}">
                <a16:creationId xmlns:a16="http://schemas.microsoft.com/office/drawing/2014/main" id="{359FDD3C-6FDD-45D7-AFEE-510B93A49625}"/>
              </a:ext>
            </a:extLst>
          </p:cNvPr>
          <p:cNvSpPr/>
          <p:nvPr/>
        </p:nvSpPr>
        <p:spPr>
          <a:xfrm>
            <a:off x="6096000" y="4612864"/>
            <a:ext cx="1207008" cy="448014"/>
          </a:xfrm>
          <a:prstGeom prst="wedgeRectCallout">
            <a:avLst>
              <a:gd name="adj1" fmla="val 62400"/>
              <a:gd name="adj2" fmla="val -1494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关系模型</a:t>
            </a:r>
          </a:p>
        </p:txBody>
      </p:sp>
    </p:spTree>
    <p:extLst>
      <p:ext uri="{BB962C8B-B14F-4D97-AF65-F5344CB8AC3E}">
        <p14:creationId xmlns:p14="http://schemas.microsoft.com/office/powerpoint/2010/main" val="699203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文本框 26">
            <a:extLst>
              <a:ext uri="{FF2B5EF4-FFF2-40B4-BE49-F238E27FC236}">
                <a16:creationId xmlns:a16="http://schemas.microsoft.com/office/drawing/2014/main" id="{1A638FEA-0547-45F7-B6E6-570A12DA1EAE}"/>
              </a:ext>
            </a:extLst>
          </p:cNvPr>
          <p:cNvSpPr txBox="1"/>
          <p:nvPr/>
        </p:nvSpPr>
        <p:spPr>
          <a:xfrm>
            <a:off x="2005330" y="5793582"/>
            <a:ext cx="3416320"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关系数据库管理系统</a:t>
            </a:r>
          </a:p>
        </p:txBody>
      </p:sp>
      <p:sp>
        <p:nvSpPr>
          <p:cNvPr id="12" name="内容占位符 2">
            <a:extLst>
              <a:ext uri="{FF2B5EF4-FFF2-40B4-BE49-F238E27FC236}">
                <a16:creationId xmlns:a16="http://schemas.microsoft.com/office/drawing/2014/main" id="{6769F03D-291B-4F53-96EC-EAD7F7FD29BF}"/>
              </a:ext>
            </a:extLst>
          </p:cNvPr>
          <p:cNvSpPr txBox="1">
            <a:spLocks/>
          </p:cNvSpPr>
          <p:nvPr/>
        </p:nvSpPr>
        <p:spPr>
          <a:xfrm>
            <a:off x="571500" y="1642982"/>
            <a:ext cx="9588500" cy="32487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400" dirty="0">
                <a:latin typeface="Calibri" panose="020F0502020204030204" pitchFamily="34" charset="0"/>
                <a:ea typeface="黑体" panose="02010609060101010101" pitchFamily="49" charset="-122"/>
              </a:rPr>
              <a:t>1970</a:t>
            </a:r>
            <a:r>
              <a:rPr lang="zh-CN" altLang="en-US" sz="2400" dirty="0">
                <a:latin typeface="Calibri" panose="020F0502020204030204" pitchFamily="34" charset="0"/>
                <a:ea typeface="黑体" panose="02010609060101010101" pitchFamily="49" charset="-122"/>
              </a:rPr>
              <a:t>年，</a:t>
            </a:r>
            <a:r>
              <a:rPr lang="en-US" altLang="zh-CN" sz="2400" dirty="0">
                <a:latin typeface="Calibri" panose="020F0502020204030204" pitchFamily="34" charset="0"/>
                <a:ea typeface="黑体" panose="02010609060101010101" pitchFamily="49" charset="-122"/>
              </a:rPr>
              <a:t>IBM</a:t>
            </a:r>
            <a:r>
              <a:rPr lang="zh-CN" altLang="en-US" sz="2400" dirty="0">
                <a:latin typeface="Calibri" panose="020F0502020204030204" pitchFamily="34" charset="0"/>
                <a:ea typeface="黑体" panose="02010609060101010101" pitchFamily="49" charset="-122"/>
              </a:rPr>
              <a:t>的研究员</a:t>
            </a:r>
            <a:r>
              <a:rPr lang="en-US" altLang="zh-CN" sz="2400" dirty="0">
                <a:latin typeface="Calibri" panose="020F0502020204030204" pitchFamily="34" charset="0"/>
                <a:ea typeface="黑体" panose="02010609060101010101" pitchFamily="49" charset="-122"/>
              </a:rPr>
              <a:t>E.F. Codd</a:t>
            </a:r>
            <a:r>
              <a:rPr lang="zh-CN" altLang="en-US" sz="2400" dirty="0">
                <a:latin typeface="Calibri" panose="020F0502020204030204" pitchFamily="34" charset="0"/>
                <a:ea typeface="黑体" panose="02010609060101010101" pitchFamily="49" charset="-122"/>
              </a:rPr>
              <a:t>博士在刊物</a:t>
            </a:r>
            <a:r>
              <a:rPr lang="en-US" altLang="zh-CN" sz="2400" dirty="0">
                <a:latin typeface="Calibri" panose="020F0502020204030204" pitchFamily="34" charset="0"/>
                <a:ea typeface="黑体" panose="02010609060101010101" pitchFamily="49" charset="-122"/>
              </a:rPr>
              <a:t> Communication of the ACM </a:t>
            </a:r>
            <a:r>
              <a:rPr lang="zh-CN" altLang="en-US" sz="2400" dirty="0">
                <a:latin typeface="Calibri" panose="020F0502020204030204" pitchFamily="34" charset="0"/>
                <a:ea typeface="黑体" panose="02010609060101010101" pitchFamily="49" charset="-122"/>
              </a:rPr>
              <a:t>上发表了论文</a:t>
            </a:r>
            <a:r>
              <a:rPr lang="zh-CN" altLang="en-US" sz="2400" dirty="0">
                <a:solidFill>
                  <a:srgbClr val="C00000"/>
                </a:solidFill>
                <a:latin typeface="Calibri" panose="020F0502020204030204" pitchFamily="34" charset="0"/>
                <a:ea typeface="黑体" panose="02010609060101010101" pitchFamily="49" charset="-122"/>
              </a:rPr>
              <a:t>“</a:t>
            </a:r>
            <a:r>
              <a:rPr lang="en-US" altLang="zh-CN" sz="2400" dirty="0">
                <a:solidFill>
                  <a:srgbClr val="C00000"/>
                </a:solidFill>
                <a:latin typeface="Calibri" panose="020F0502020204030204" pitchFamily="34" charset="0"/>
                <a:ea typeface="黑体" panose="02010609060101010101" pitchFamily="49" charset="-122"/>
              </a:rPr>
              <a:t>A Relational Model of Data for Large Shared Data Banks</a:t>
            </a:r>
            <a:r>
              <a:rPr lang="zh-CN" altLang="en-US" sz="2400" dirty="0">
                <a:solidFill>
                  <a:srgbClr val="C00000"/>
                </a:solidFill>
                <a:latin typeface="Calibri" panose="020F0502020204030204" pitchFamily="34" charset="0"/>
                <a:ea typeface="黑体" panose="02010609060101010101" pitchFamily="49" charset="-122"/>
              </a:rPr>
              <a:t>”</a:t>
            </a:r>
            <a:r>
              <a:rPr lang="zh-CN" altLang="en-US" sz="2400" dirty="0">
                <a:latin typeface="Calibri" panose="020F0502020204030204" pitchFamily="34" charset="0"/>
                <a:ea typeface="黑体" panose="02010609060101010101" pitchFamily="49" charset="-122"/>
              </a:rPr>
              <a:t>的，提出了关系模型的概念。</a:t>
            </a:r>
            <a:endParaRPr lang="en-US" altLang="zh-CN" sz="2400" dirty="0">
              <a:latin typeface="Calibri" panose="020F0502020204030204" pitchFamily="34" charset="0"/>
              <a:ea typeface="黑体" panose="02010609060101010101" pitchFamily="49" charset="-122"/>
            </a:endParaRPr>
          </a:p>
          <a:p>
            <a:pPr>
              <a:lnSpc>
                <a:spcPct val="110000"/>
              </a:lnSpc>
            </a:pPr>
            <a:r>
              <a:rPr lang="zh-CN" altLang="en-US" sz="2400" dirty="0">
                <a:latin typeface="Calibri" panose="020F0502020204030204" pitchFamily="34" charset="0"/>
                <a:ea typeface="黑体" panose="02010609060101010101" pitchFamily="49" charset="-122"/>
              </a:rPr>
              <a:t>随后，</a:t>
            </a:r>
            <a:r>
              <a:rPr lang="en-US" altLang="zh-CN" sz="2400" dirty="0">
                <a:latin typeface="Calibri" panose="020F0502020204030204" pitchFamily="34" charset="0"/>
                <a:ea typeface="黑体" panose="02010609060101010101" pitchFamily="49" charset="-122"/>
              </a:rPr>
              <a:t>Codd</a:t>
            </a:r>
            <a:r>
              <a:rPr lang="zh-CN" altLang="en-US" sz="2400" dirty="0">
                <a:latin typeface="Calibri" panose="020F0502020204030204" pitchFamily="34" charset="0"/>
                <a:ea typeface="黑体" panose="02010609060101010101" pitchFamily="49" charset="-122"/>
              </a:rPr>
              <a:t>又发表了多篇文章，论述了范式理论和衡量关系系统的</a:t>
            </a:r>
            <a:r>
              <a:rPr lang="en-US" altLang="zh-CN" sz="2400" dirty="0">
                <a:latin typeface="Calibri" panose="020F0502020204030204" pitchFamily="34" charset="0"/>
                <a:ea typeface="黑体" panose="02010609060101010101" pitchFamily="49" charset="-122"/>
              </a:rPr>
              <a:t>12</a:t>
            </a:r>
            <a:r>
              <a:rPr lang="zh-CN" altLang="en-US" sz="2400" dirty="0">
                <a:latin typeface="Calibri" panose="020F0502020204030204" pitchFamily="34" charset="0"/>
                <a:ea typeface="黑体" panose="02010609060101010101" pitchFamily="49" charset="-122"/>
              </a:rPr>
              <a:t>条标准，用数学理论奠定了关系数据库的基础。</a:t>
            </a:r>
            <a:endParaRPr lang="en-US" altLang="zh-CN" sz="2400" dirty="0">
              <a:latin typeface="Calibri" panose="020F0502020204030204" pitchFamily="34" charset="0"/>
              <a:ea typeface="黑体" panose="02010609060101010101" pitchFamily="49" charset="-122"/>
            </a:endParaRPr>
          </a:p>
          <a:p>
            <a:pPr>
              <a:lnSpc>
                <a:spcPct val="110000"/>
              </a:lnSpc>
            </a:pPr>
            <a:r>
              <a:rPr lang="en-US" altLang="zh-CN" sz="2400" dirty="0">
                <a:latin typeface="Calibri" panose="020F0502020204030204" pitchFamily="34" charset="0"/>
                <a:ea typeface="黑体" panose="02010609060101010101" pitchFamily="49" charset="-122"/>
              </a:rPr>
              <a:t>1979</a:t>
            </a:r>
            <a:r>
              <a:rPr lang="zh-CN" altLang="en-US" sz="2400" dirty="0">
                <a:latin typeface="Calibri" panose="020F0502020204030204" pitchFamily="34" charset="0"/>
                <a:ea typeface="黑体" panose="02010609060101010101" pitchFamily="49" charset="-122"/>
              </a:rPr>
              <a:t>年，</a:t>
            </a:r>
            <a:r>
              <a:rPr lang="en-US" altLang="zh-CN" sz="2400" dirty="0">
                <a:latin typeface="Calibri" panose="020F0502020204030204" pitchFamily="34" charset="0"/>
                <a:ea typeface="黑体" panose="02010609060101010101" pitchFamily="49" charset="-122"/>
              </a:rPr>
              <a:t>IBM</a:t>
            </a:r>
            <a:r>
              <a:rPr lang="zh-CN" altLang="en-US" sz="2400" dirty="0">
                <a:latin typeface="Calibri" panose="020F0502020204030204" pitchFamily="34" charset="0"/>
                <a:ea typeface="黑体" panose="02010609060101010101" pitchFamily="49" charset="-122"/>
              </a:rPr>
              <a:t>公司的</a:t>
            </a:r>
            <a:r>
              <a:rPr lang="en-US" altLang="zh-CN" sz="2400" dirty="0">
                <a:latin typeface="Calibri" panose="020F0502020204030204" pitchFamily="34" charset="0"/>
                <a:ea typeface="黑体" panose="02010609060101010101" pitchFamily="49" charset="-122"/>
              </a:rPr>
              <a:t>San Jose</a:t>
            </a:r>
            <a:r>
              <a:rPr lang="zh-CN" altLang="en-US" sz="2400" dirty="0">
                <a:latin typeface="Calibri" panose="020F0502020204030204" pitchFamily="34" charset="0"/>
                <a:ea typeface="黑体" panose="02010609060101010101" pitchFamily="49" charset="-122"/>
              </a:rPr>
              <a:t>在实验室完成了著名的</a:t>
            </a:r>
            <a:r>
              <a:rPr lang="en-US" altLang="zh-CN" sz="2400" dirty="0">
                <a:latin typeface="Calibri" panose="020F0502020204030204" pitchFamily="34" charset="0"/>
                <a:ea typeface="黑体" panose="02010609060101010101" pitchFamily="49" charset="-122"/>
              </a:rPr>
              <a:t>System R</a:t>
            </a:r>
            <a:r>
              <a:rPr lang="zh-CN" altLang="en-US" sz="2400" dirty="0">
                <a:latin typeface="Calibri" panose="020F0502020204030204" pitchFamily="34" charset="0"/>
                <a:ea typeface="黑体" panose="02010609060101010101" pitchFamily="49" charset="-122"/>
              </a:rPr>
              <a:t>项目，论证一个全功能关系</a:t>
            </a:r>
            <a:r>
              <a:rPr lang="en-US" altLang="zh-CN" sz="2400" dirty="0">
                <a:latin typeface="Calibri" panose="020F0502020204030204" pitchFamily="34" charset="0"/>
                <a:ea typeface="黑体" panose="02010609060101010101" pitchFamily="49" charset="-122"/>
              </a:rPr>
              <a:t>DBMS</a:t>
            </a:r>
            <a:r>
              <a:rPr lang="zh-CN" altLang="en-US" sz="2400" dirty="0">
                <a:latin typeface="Calibri" panose="020F0502020204030204" pitchFamily="34" charset="0"/>
                <a:ea typeface="黑体" panose="02010609060101010101" pitchFamily="49" charset="-122"/>
              </a:rPr>
              <a:t>的可行性。</a:t>
            </a:r>
            <a:endParaRPr lang="en-US" altLang="zh-CN" sz="2400" dirty="0">
              <a:latin typeface="Calibri" panose="020F0502020204030204" pitchFamily="34" charset="0"/>
              <a:ea typeface="黑体" panose="02010609060101010101" pitchFamily="49" charset="-122"/>
            </a:endParaRPr>
          </a:p>
          <a:p>
            <a:pPr>
              <a:lnSpc>
                <a:spcPct val="110000"/>
              </a:lnSpc>
            </a:pPr>
            <a:endParaRPr lang="zh-CN" altLang="en-US" dirty="0">
              <a:latin typeface="+mj-lt"/>
              <a:ea typeface="黑体" pitchFamily="49" charset="-122"/>
            </a:endParaRPr>
          </a:p>
        </p:txBody>
      </p:sp>
      <p:pic>
        <p:nvPicPr>
          <p:cNvPr id="6" name="Picture 4">
            <a:extLst>
              <a:ext uri="{FF2B5EF4-FFF2-40B4-BE49-F238E27FC236}">
                <a16:creationId xmlns:a16="http://schemas.microsoft.com/office/drawing/2014/main" id="{01354D7B-BA44-4DDA-851B-EFDB6DB1FBA9}"/>
              </a:ext>
            </a:extLst>
          </p:cNvPr>
          <p:cNvPicPr>
            <a:picLocks noChangeAspect="1" noChangeArrowheads="1"/>
          </p:cNvPicPr>
          <p:nvPr/>
        </p:nvPicPr>
        <p:blipFill>
          <a:blip r:embed="rId7" cstate="print"/>
          <a:srcRect/>
          <a:stretch>
            <a:fillRect/>
          </a:stretch>
        </p:blipFill>
        <p:spPr bwMode="auto">
          <a:xfrm>
            <a:off x="10694558" y="3429000"/>
            <a:ext cx="1031523" cy="1031523"/>
          </a:xfrm>
          <a:prstGeom prst="rect">
            <a:avLst/>
          </a:prstGeom>
          <a:noFill/>
          <a:ln w="9525">
            <a:noFill/>
            <a:miter lim="800000"/>
            <a:headEnd/>
            <a:tailEnd/>
          </a:ln>
        </p:spPr>
      </p:pic>
      <p:pic>
        <p:nvPicPr>
          <p:cNvPr id="7" name="Picture 2">
            <a:extLst>
              <a:ext uri="{FF2B5EF4-FFF2-40B4-BE49-F238E27FC236}">
                <a16:creationId xmlns:a16="http://schemas.microsoft.com/office/drawing/2014/main" id="{A7FC7FB2-6E09-42D1-B97E-67F187618646}"/>
              </a:ext>
            </a:extLst>
          </p:cNvPr>
          <p:cNvPicPr>
            <a:picLocks noChangeAspect="1" noChangeArrowheads="1"/>
          </p:cNvPicPr>
          <p:nvPr/>
        </p:nvPicPr>
        <p:blipFill>
          <a:blip r:embed="rId8" cstate="print"/>
          <a:srcRect/>
          <a:stretch>
            <a:fillRect/>
          </a:stretch>
        </p:blipFill>
        <p:spPr bwMode="auto">
          <a:xfrm>
            <a:off x="10679016" y="1642982"/>
            <a:ext cx="1062608" cy="1491738"/>
          </a:xfrm>
          <a:prstGeom prst="rect">
            <a:avLst/>
          </a:prstGeom>
          <a:noFill/>
          <a:ln w="9525">
            <a:noFill/>
            <a:miter lim="800000"/>
            <a:headEnd/>
            <a:tailEnd/>
          </a:ln>
        </p:spPr>
      </p:pic>
    </p:spTree>
    <p:extLst>
      <p:ext uri="{BB962C8B-B14F-4D97-AF65-F5344CB8AC3E}">
        <p14:creationId xmlns:p14="http://schemas.microsoft.com/office/powerpoint/2010/main" val="380194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文本框 26">
            <a:extLst>
              <a:ext uri="{FF2B5EF4-FFF2-40B4-BE49-F238E27FC236}">
                <a16:creationId xmlns:a16="http://schemas.microsoft.com/office/drawing/2014/main" id="{1A638FEA-0547-45F7-B6E6-570A12DA1EAE}"/>
              </a:ext>
            </a:extLst>
          </p:cNvPr>
          <p:cNvSpPr txBox="1"/>
          <p:nvPr/>
        </p:nvSpPr>
        <p:spPr>
          <a:xfrm>
            <a:off x="7556502" y="4952334"/>
            <a:ext cx="2698175"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关系数据库示例</a:t>
            </a:r>
          </a:p>
        </p:txBody>
      </p:sp>
      <p:graphicFrame>
        <p:nvGraphicFramePr>
          <p:cNvPr id="3" name="表格 2">
            <a:extLst>
              <a:ext uri="{FF2B5EF4-FFF2-40B4-BE49-F238E27FC236}">
                <a16:creationId xmlns:a16="http://schemas.microsoft.com/office/drawing/2014/main" id="{9AE7EB5D-4F5A-49FF-AB64-E123615DE492}"/>
              </a:ext>
            </a:extLst>
          </p:cNvPr>
          <p:cNvGraphicFramePr>
            <a:graphicFrameLocks noGrp="1"/>
          </p:cNvGraphicFramePr>
          <p:nvPr>
            <p:extLst>
              <p:ext uri="{D42A27DB-BD31-4B8C-83A1-F6EECF244321}">
                <p14:modId xmlns:p14="http://schemas.microsoft.com/office/powerpoint/2010/main" val="3406912331"/>
              </p:ext>
            </p:extLst>
          </p:nvPr>
        </p:nvGraphicFramePr>
        <p:xfrm>
          <a:off x="571500" y="1642982"/>
          <a:ext cx="5799267" cy="2547268"/>
        </p:xfrm>
        <a:graphic>
          <a:graphicData uri="http://schemas.openxmlformats.org/drawingml/2006/table">
            <a:tbl>
              <a:tblPr>
                <a:tableStyleId>{5940675A-B579-460E-94D1-54222C63F5DA}</a:tableStyleId>
              </a:tblPr>
              <a:tblGrid>
                <a:gridCol w="610625">
                  <a:extLst>
                    <a:ext uri="{9D8B030D-6E8A-4147-A177-3AD203B41FA5}">
                      <a16:colId xmlns:a16="http://schemas.microsoft.com/office/drawing/2014/main" val="20000"/>
                    </a:ext>
                  </a:extLst>
                </a:gridCol>
                <a:gridCol w="678316">
                  <a:extLst>
                    <a:ext uri="{9D8B030D-6E8A-4147-A177-3AD203B41FA5}">
                      <a16:colId xmlns:a16="http://schemas.microsoft.com/office/drawing/2014/main" val="20001"/>
                    </a:ext>
                  </a:extLst>
                </a:gridCol>
                <a:gridCol w="678316">
                  <a:extLst>
                    <a:ext uri="{9D8B030D-6E8A-4147-A177-3AD203B41FA5}">
                      <a16:colId xmlns:a16="http://schemas.microsoft.com/office/drawing/2014/main" val="20002"/>
                    </a:ext>
                  </a:extLst>
                </a:gridCol>
                <a:gridCol w="610485">
                  <a:extLst>
                    <a:ext uri="{9D8B030D-6E8A-4147-A177-3AD203B41FA5}">
                      <a16:colId xmlns:a16="http://schemas.microsoft.com/office/drawing/2014/main" val="20003"/>
                    </a:ext>
                  </a:extLst>
                </a:gridCol>
                <a:gridCol w="678316">
                  <a:extLst>
                    <a:ext uri="{9D8B030D-6E8A-4147-A177-3AD203B41FA5}">
                      <a16:colId xmlns:a16="http://schemas.microsoft.com/office/drawing/2014/main" val="20004"/>
                    </a:ext>
                  </a:extLst>
                </a:gridCol>
                <a:gridCol w="1092644">
                  <a:extLst>
                    <a:ext uri="{9D8B030D-6E8A-4147-A177-3AD203B41FA5}">
                      <a16:colId xmlns:a16="http://schemas.microsoft.com/office/drawing/2014/main" val="20005"/>
                    </a:ext>
                  </a:extLst>
                </a:gridCol>
                <a:gridCol w="643034">
                  <a:extLst>
                    <a:ext uri="{9D8B030D-6E8A-4147-A177-3AD203B41FA5}">
                      <a16:colId xmlns:a16="http://schemas.microsoft.com/office/drawing/2014/main" val="20006"/>
                    </a:ext>
                  </a:extLst>
                </a:gridCol>
                <a:gridCol w="807531">
                  <a:extLst>
                    <a:ext uri="{9D8B030D-6E8A-4147-A177-3AD203B41FA5}">
                      <a16:colId xmlns:a16="http://schemas.microsoft.com/office/drawing/2014/main" val="20007"/>
                    </a:ext>
                  </a:extLst>
                </a:gridCol>
              </a:tblGrid>
              <a:tr h="4835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姓名</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学号</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班级</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年龄</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性别</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住址</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课号</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电话</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0"/>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张三</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91</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20</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上海杨浦</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89150</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1"/>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李四</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200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92</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19</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上海徐汇</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88888</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2"/>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王五</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300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93</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18</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女</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u="none" strike="noStrike" cap="none" normalizeH="0" baseline="0" dirty="0">
                          <a:ln>
                            <a:noFill/>
                          </a:ln>
                          <a:solidFill>
                            <a:schemeClr val="tx1"/>
                          </a:solidFill>
                          <a:effectLst/>
                        </a:rPr>
                        <a:t>上海浦东</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77777</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3"/>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赵六</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400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94</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19</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女</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上海静安</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99999</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4"/>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刘七</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500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95</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21</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上海普陀</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u="none" strike="noStrike" cap="none" normalizeH="0" baseline="0" dirty="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88666</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5"/>
                  </a:ext>
                </a:extLst>
              </a:tr>
            </a:tbl>
          </a:graphicData>
        </a:graphic>
      </p:graphicFrame>
      <p:graphicFrame>
        <p:nvGraphicFramePr>
          <p:cNvPr id="5" name="表格 4">
            <a:extLst>
              <a:ext uri="{FF2B5EF4-FFF2-40B4-BE49-F238E27FC236}">
                <a16:creationId xmlns:a16="http://schemas.microsoft.com/office/drawing/2014/main" id="{74A175F2-1559-44A4-B012-B037F7843C6A}"/>
              </a:ext>
            </a:extLst>
          </p:cNvPr>
          <p:cNvGraphicFramePr>
            <a:graphicFrameLocks noGrp="1"/>
          </p:cNvGraphicFramePr>
          <p:nvPr>
            <p:extLst>
              <p:ext uri="{D42A27DB-BD31-4B8C-83A1-F6EECF244321}">
                <p14:modId xmlns:p14="http://schemas.microsoft.com/office/powerpoint/2010/main" val="1261596079"/>
              </p:ext>
            </p:extLst>
          </p:nvPr>
        </p:nvGraphicFramePr>
        <p:xfrm>
          <a:off x="7406987" y="2128290"/>
          <a:ext cx="3816350" cy="1576651"/>
        </p:xfrm>
        <a:graphic>
          <a:graphicData uri="http://schemas.openxmlformats.org/drawingml/2006/table">
            <a:tbl>
              <a:tblPr>
                <a:tableStyleId>{5940675A-B579-460E-94D1-54222C63F5DA}</a:tableStyleId>
              </a:tblPr>
              <a:tblGrid>
                <a:gridCol w="962025">
                  <a:extLst>
                    <a:ext uri="{9D8B030D-6E8A-4147-A177-3AD203B41FA5}">
                      <a16:colId xmlns:a16="http://schemas.microsoft.com/office/drawing/2014/main" val="20000"/>
                    </a:ext>
                  </a:extLst>
                </a:gridCol>
                <a:gridCol w="909637">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gridCol w="1008063">
                  <a:extLst>
                    <a:ext uri="{9D8B030D-6E8A-4147-A177-3AD203B41FA5}">
                      <a16:colId xmlns:a16="http://schemas.microsoft.com/office/drawing/2014/main" val="20003"/>
                    </a:ext>
                  </a:extLst>
                </a:gridCol>
              </a:tblGrid>
              <a:tr h="4794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课程名</a:t>
                      </a:r>
                      <a:endParaRPr kumimoji="0" lang="zh-CN" altLang="en-US" sz="18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课号</a:t>
                      </a:r>
                      <a:endParaRPr kumimoji="0" lang="zh-CN" altLang="en-US" sz="18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地点</a:t>
                      </a:r>
                      <a:endParaRPr kumimoji="0" lang="zh-CN" altLang="en-US" sz="18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a:ln>
                            <a:noFill/>
                          </a:ln>
                          <a:solidFill>
                            <a:schemeClr val="tx1"/>
                          </a:solidFill>
                          <a:effectLst/>
                          <a:latin typeface="Calibri" panose="020F0502020204030204" pitchFamily="34" charset="0"/>
                          <a:ea typeface="微软雅黑" panose="020B0503020204020204" pitchFamily="34" charset="-122"/>
                        </a:rPr>
                        <a:t>教师</a:t>
                      </a:r>
                      <a:endParaRPr kumimoji="0" lang="zh-CN" altLang="en-US" sz="1800" b="1"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DB</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1</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5101</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周老师</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DB</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2</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5102</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钱老师</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DM</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3</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5103</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金老师</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3"/>
                  </a:ext>
                </a:extLst>
              </a:tr>
            </a:tbl>
          </a:graphicData>
        </a:graphic>
      </p:graphicFrame>
      <p:graphicFrame>
        <p:nvGraphicFramePr>
          <p:cNvPr id="8" name="表格 7">
            <a:extLst>
              <a:ext uri="{FF2B5EF4-FFF2-40B4-BE49-F238E27FC236}">
                <a16:creationId xmlns:a16="http://schemas.microsoft.com/office/drawing/2014/main" id="{592ADB46-490E-471F-97E2-9B8CD3A8673B}"/>
              </a:ext>
            </a:extLst>
          </p:cNvPr>
          <p:cNvGraphicFramePr>
            <a:graphicFrameLocks noGrp="1"/>
          </p:cNvGraphicFramePr>
          <p:nvPr>
            <p:extLst>
              <p:ext uri="{D42A27DB-BD31-4B8C-83A1-F6EECF244321}">
                <p14:modId xmlns:p14="http://schemas.microsoft.com/office/powerpoint/2010/main" val="3172598390"/>
              </p:ext>
            </p:extLst>
          </p:nvPr>
        </p:nvGraphicFramePr>
        <p:xfrm>
          <a:off x="2459895" y="4952334"/>
          <a:ext cx="2022475" cy="1414927"/>
        </p:xfrm>
        <a:graphic>
          <a:graphicData uri="http://schemas.openxmlformats.org/drawingml/2006/table">
            <a:tbl>
              <a:tblPr>
                <a:tableStyleId>{5940675A-B579-460E-94D1-54222C63F5DA}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726331">
                  <a:extLst>
                    <a:ext uri="{9D8B030D-6E8A-4147-A177-3AD203B41FA5}">
                      <a16:colId xmlns:a16="http://schemas.microsoft.com/office/drawing/2014/main" val="20002"/>
                    </a:ext>
                  </a:extLst>
                </a:gridCol>
              </a:tblGrid>
              <a:tr h="40939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学号</a:t>
                      </a:r>
                      <a:endParaRPr kumimoji="0" lang="zh-CN" altLang="en-US" sz="16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课号</a:t>
                      </a:r>
                      <a:endParaRPr kumimoji="0" lang="zh-CN" altLang="en-US" sz="16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分数</a:t>
                      </a:r>
                      <a:endParaRPr kumimoji="0" lang="zh-CN" altLang="en-US" sz="16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0"/>
                  </a:ext>
                </a:extLst>
              </a:tr>
              <a:tr h="2336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100</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1</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99</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1"/>
                  </a:ext>
                </a:extLst>
              </a:tr>
              <a:tr h="2336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200</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98</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2"/>
                  </a:ext>
                </a:extLst>
              </a:tr>
              <a:tr h="2336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300</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2</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97</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3"/>
                  </a:ext>
                </a:extLst>
              </a:tr>
            </a:tbl>
          </a:graphicData>
        </a:graphic>
      </p:graphicFrame>
      <p:sp>
        <p:nvSpPr>
          <p:cNvPr id="15" name="文本框 14">
            <a:extLst>
              <a:ext uri="{FF2B5EF4-FFF2-40B4-BE49-F238E27FC236}">
                <a16:creationId xmlns:a16="http://schemas.microsoft.com/office/drawing/2014/main" id="{08D3F0A4-670D-466B-99F0-D82E0AD56116}"/>
              </a:ext>
            </a:extLst>
          </p:cNvPr>
          <p:cNvSpPr txBox="1"/>
          <p:nvPr/>
        </p:nvSpPr>
        <p:spPr>
          <a:xfrm>
            <a:off x="571500" y="4334921"/>
            <a:ext cx="917367" cy="369332"/>
          </a:xfrm>
          <a:prstGeom prst="rect">
            <a:avLst/>
          </a:prstGeom>
          <a:solidFill>
            <a:srgbClr val="C00000"/>
          </a:solidFill>
        </p:spPr>
        <p:txBody>
          <a:bodyPr wrap="none" rtlCol="0">
            <a:spAutoFit/>
          </a:bodyPr>
          <a:lstStyle/>
          <a:p>
            <a:r>
              <a:rPr lang="en-US" altLang="zh-CN" b="1" i="1" dirty="0">
                <a:solidFill>
                  <a:schemeClr val="bg1"/>
                </a:solidFill>
                <a:latin typeface="Calibri" panose="020F0502020204030204" pitchFamily="34" charset="0"/>
                <a:cs typeface="Calibri" panose="020F0502020204030204" pitchFamily="34" charset="0"/>
              </a:rPr>
              <a:t>student</a:t>
            </a:r>
            <a:endParaRPr lang="zh-CN" altLang="en-US" b="1" i="1" dirty="0">
              <a:solidFill>
                <a:schemeClr val="bg1"/>
              </a:solidFill>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344B7E84-AD5A-4185-87DC-3785D8F73B34}"/>
              </a:ext>
            </a:extLst>
          </p:cNvPr>
          <p:cNvSpPr txBox="1"/>
          <p:nvPr/>
        </p:nvSpPr>
        <p:spPr>
          <a:xfrm>
            <a:off x="7406987" y="3942332"/>
            <a:ext cx="807722" cy="369332"/>
          </a:xfrm>
          <a:prstGeom prst="rect">
            <a:avLst/>
          </a:prstGeom>
          <a:solidFill>
            <a:srgbClr val="C00000"/>
          </a:solidFill>
        </p:spPr>
        <p:txBody>
          <a:bodyPr wrap="none" rtlCol="0">
            <a:spAutoFit/>
          </a:bodyPr>
          <a:lstStyle/>
          <a:p>
            <a:r>
              <a:rPr lang="en-US" altLang="zh-CN" b="1" i="1" dirty="0">
                <a:solidFill>
                  <a:schemeClr val="bg1"/>
                </a:solidFill>
                <a:latin typeface="Calibri" panose="020F0502020204030204" pitchFamily="34" charset="0"/>
                <a:cs typeface="Calibri" panose="020F0502020204030204" pitchFamily="34" charset="0"/>
              </a:rPr>
              <a:t>course</a:t>
            </a:r>
            <a:endParaRPr lang="zh-CN" altLang="en-US" b="1" i="1" dirty="0">
              <a:solidFill>
                <a:schemeClr val="bg1"/>
              </a:solidFill>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B26EEE9B-68A2-45A8-B524-B1B7610560EA}"/>
              </a:ext>
            </a:extLst>
          </p:cNvPr>
          <p:cNvSpPr txBox="1"/>
          <p:nvPr/>
        </p:nvSpPr>
        <p:spPr>
          <a:xfrm>
            <a:off x="1488867" y="5993333"/>
            <a:ext cx="745717" cy="369332"/>
          </a:xfrm>
          <a:prstGeom prst="rect">
            <a:avLst/>
          </a:prstGeom>
          <a:solidFill>
            <a:srgbClr val="C00000"/>
          </a:solidFill>
        </p:spPr>
        <p:txBody>
          <a:bodyPr wrap="none" rtlCol="0">
            <a:spAutoFit/>
          </a:bodyPr>
          <a:lstStyle/>
          <a:p>
            <a:r>
              <a:rPr lang="en-US" altLang="zh-CN" b="1" i="1" dirty="0">
                <a:solidFill>
                  <a:schemeClr val="bg1"/>
                </a:solidFill>
                <a:latin typeface="Calibri" panose="020F0502020204030204" pitchFamily="34" charset="0"/>
                <a:cs typeface="Calibri" panose="020F0502020204030204" pitchFamily="34" charset="0"/>
              </a:rPr>
              <a:t>grade</a:t>
            </a:r>
            <a:endParaRPr lang="zh-CN" altLang="en-US" b="1"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8097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375806-6236-4CF8-894B-AD889A4E5DDF}"/>
              </a:ext>
            </a:extLst>
          </p:cNvPr>
          <p:cNvSpPr>
            <a:spLocks noGrp="1"/>
          </p:cNvSpPr>
          <p:nvPr>
            <p:ph type="body" sz="quarter" idx="14"/>
          </p:nvPr>
        </p:nvSpPr>
        <p:spPr/>
        <p:txBody>
          <a:bodyPr/>
          <a:lstStyle/>
          <a:p>
            <a:r>
              <a:rPr lang="zh-CN" altLang="en-US" sz="2400" dirty="0"/>
              <a:t>从系统角度看数据的生命周期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pic>
        <p:nvPicPr>
          <p:cNvPr id="11" name="Picture 2" descr="E:\000 2016年度教学活动\00 2016 通识课-大数据\00 微信公众号-嘉数汇\图片\teck.jpg">
            <a:extLst>
              <a:ext uri="{FF2B5EF4-FFF2-40B4-BE49-F238E27FC236}">
                <a16:creationId xmlns:a16="http://schemas.microsoft.com/office/drawing/2014/main" id="{00A35ED6-A2BE-412F-9D24-99617BBFB6A7}"/>
              </a:ext>
            </a:extLst>
          </p:cNvPr>
          <p:cNvPicPr>
            <a:picLocks noChangeAspect="1" noChangeArrowheads="1"/>
          </p:cNvPicPr>
          <p:nvPr/>
        </p:nvPicPr>
        <p:blipFill>
          <a:blip r:embed="rId2" cstate="print"/>
          <a:stretch>
            <a:fillRect/>
          </a:stretch>
        </p:blipFill>
        <p:spPr bwMode="auto">
          <a:xfrm>
            <a:off x="405808" y="832272"/>
            <a:ext cx="6694083" cy="5274736"/>
          </a:xfrm>
          <a:prstGeom prst="rect">
            <a:avLst/>
          </a:prstGeom>
          <a:noFill/>
          <a:ln>
            <a:noFill/>
          </a:ln>
        </p:spPr>
      </p:pic>
      <p:pic>
        <p:nvPicPr>
          <p:cNvPr id="12" name="Picture 2">
            <a:extLst>
              <a:ext uri="{FF2B5EF4-FFF2-40B4-BE49-F238E27FC236}">
                <a16:creationId xmlns:a16="http://schemas.microsoft.com/office/drawing/2014/main" id="{FB1C3228-F198-4073-8DCA-A33ED53E4096}"/>
              </a:ext>
            </a:extLst>
          </p:cNvPr>
          <p:cNvPicPr>
            <a:picLocks noChangeAspect="1" noChangeArrowheads="1"/>
          </p:cNvPicPr>
          <p:nvPr/>
        </p:nvPicPr>
        <p:blipFill>
          <a:blip r:embed="rId3" cstate="print"/>
          <a:srcRect/>
          <a:stretch>
            <a:fillRect/>
          </a:stretch>
        </p:blipFill>
        <p:spPr bwMode="auto">
          <a:xfrm>
            <a:off x="7556502" y="2414587"/>
            <a:ext cx="4524375" cy="2028825"/>
          </a:xfrm>
          <a:prstGeom prst="rect">
            <a:avLst/>
          </a:prstGeom>
          <a:noFill/>
          <a:ln w="9525">
            <a:noFill/>
            <a:miter lim="800000"/>
            <a:headEnd/>
            <a:tailEnd/>
          </a:ln>
        </p:spPr>
      </p:pic>
    </p:spTree>
    <p:extLst>
      <p:ext uri="{BB962C8B-B14F-4D97-AF65-F5344CB8AC3E}">
        <p14:creationId xmlns:p14="http://schemas.microsoft.com/office/powerpoint/2010/main" val="1575242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文本框 26">
            <a:extLst>
              <a:ext uri="{FF2B5EF4-FFF2-40B4-BE49-F238E27FC236}">
                <a16:creationId xmlns:a16="http://schemas.microsoft.com/office/drawing/2014/main" id="{1A638FEA-0547-45F7-B6E6-570A12DA1EAE}"/>
              </a:ext>
            </a:extLst>
          </p:cNvPr>
          <p:cNvSpPr txBox="1"/>
          <p:nvPr/>
        </p:nvSpPr>
        <p:spPr>
          <a:xfrm>
            <a:off x="7556502" y="4952334"/>
            <a:ext cx="2698175"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关系数据库示例</a:t>
            </a:r>
          </a:p>
        </p:txBody>
      </p:sp>
      <p:graphicFrame>
        <p:nvGraphicFramePr>
          <p:cNvPr id="3" name="表格 2">
            <a:extLst>
              <a:ext uri="{FF2B5EF4-FFF2-40B4-BE49-F238E27FC236}">
                <a16:creationId xmlns:a16="http://schemas.microsoft.com/office/drawing/2014/main" id="{9AE7EB5D-4F5A-49FF-AB64-E123615DE492}"/>
              </a:ext>
            </a:extLst>
          </p:cNvPr>
          <p:cNvGraphicFramePr>
            <a:graphicFrameLocks noGrp="1"/>
          </p:cNvGraphicFramePr>
          <p:nvPr>
            <p:extLst>
              <p:ext uri="{D42A27DB-BD31-4B8C-83A1-F6EECF244321}">
                <p14:modId xmlns:p14="http://schemas.microsoft.com/office/powerpoint/2010/main" val="3606944991"/>
              </p:ext>
            </p:extLst>
          </p:nvPr>
        </p:nvGraphicFramePr>
        <p:xfrm>
          <a:off x="571500" y="1642982"/>
          <a:ext cx="5799267" cy="2547268"/>
        </p:xfrm>
        <a:graphic>
          <a:graphicData uri="http://schemas.openxmlformats.org/drawingml/2006/table">
            <a:tbl>
              <a:tblPr>
                <a:tableStyleId>{5940675A-B579-460E-94D1-54222C63F5DA}</a:tableStyleId>
              </a:tblPr>
              <a:tblGrid>
                <a:gridCol w="610625">
                  <a:extLst>
                    <a:ext uri="{9D8B030D-6E8A-4147-A177-3AD203B41FA5}">
                      <a16:colId xmlns:a16="http://schemas.microsoft.com/office/drawing/2014/main" val="20000"/>
                    </a:ext>
                  </a:extLst>
                </a:gridCol>
                <a:gridCol w="678316">
                  <a:extLst>
                    <a:ext uri="{9D8B030D-6E8A-4147-A177-3AD203B41FA5}">
                      <a16:colId xmlns:a16="http://schemas.microsoft.com/office/drawing/2014/main" val="20001"/>
                    </a:ext>
                  </a:extLst>
                </a:gridCol>
                <a:gridCol w="678316">
                  <a:extLst>
                    <a:ext uri="{9D8B030D-6E8A-4147-A177-3AD203B41FA5}">
                      <a16:colId xmlns:a16="http://schemas.microsoft.com/office/drawing/2014/main" val="20002"/>
                    </a:ext>
                  </a:extLst>
                </a:gridCol>
                <a:gridCol w="610485">
                  <a:extLst>
                    <a:ext uri="{9D8B030D-6E8A-4147-A177-3AD203B41FA5}">
                      <a16:colId xmlns:a16="http://schemas.microsoft.com/office/drawing/2014/main" val="20003"/>
                    </a:ext>
                  </a:extLst>
                </a:gridCol>
                <a:gridCol w="678316">
                  <a:extLst>
                    <a:ext uri="{9D8B030D-6E8A-4147-A177-3AD203B41FA5}">
                      <a16:colId xmlns:a16="http://schemas.microsoft.com/office/drawing/2014/main" val="20004"/>
                    </a:ext>
                  </a:extLst>
                </a:gridCol>
                <a:gridCol w="1092644">
                  <a:extLst>
                    <a:ext uri="{9D8B030D-6E8A-4147-A177-3AD203B41FA5}">
                      <a16:colId xmlns:a16="http://schemas.microsoft.com/office/drawing/2014/main" val="20005"/>
                    </a:ext>
                  </a:extLst>
                </a:gridCol>
                <a:gridCol w="643034">
                  <a:extLst>
                    <a:ext uri="{9D8B030D-6E8A-4147-A177-3AD203B41FA5}">
                      <a16:colId xmlns:a16="http://schemas.microsoft.com/office/drawing/2014/main" val="20006"/>
                    </a:ext>
                  </a:extLst>
                </a:gridCol>
                <a:gridCol w="807531">
                  <a:extLst>
                    <a:ext uri="{9D8B030D-6E8A-4147-A177-3AD203B41FA5}">
                      <a16:colId xmlns:a16="http://schemas.microsoft.com/office/drawing/2014/main" val="20007"/>
                    </a:ext>
                  </a:extLst>
                </a:gridCol>
              </a:tblGrid>
              <a:tr h="4835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姓名</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bg1"/>
                          </a:solidFill>
                          <a:effectLst/>
                        </a:rPr>
                        <a:t>学号</a:t>
                      </a:r>
                      <a:endParaRPr kumimoji="0" lang="zh-CN" altLang="en-US" sz="1600" b="1" i="0" u="none" strike="noStrike" cap="none" normalizeH="0" baseline="0" dirty="0">
                        <a:ln>
                          <a:noFill/>
                        </a:ln>
                        <a:solidFill>
                          <a:schemeClr val="bg1"/>
                        </a:solidFill>
                        <a:effectLst/>
                        <a:latin typeface="Calibri" panose="020F0502020204030204" pitchFamily="34" charset="0"/>
                        <a:ea typeface="黑体" panose="02010609060101010101" pitchFamily="49" charset="-122"/>
                      </a:endParaRPr>
                    </a:p>
                  </a:txBody>
                  <a:tcPr marL="91441" marR="91441" anchor="ctr" horzOverflow="overflow">
                    <a:solidFill>
                      <a:srgbClr val="7030A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班级</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年龄</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性别</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住址</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课号</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电话</a:t>
                      </a:r>
                      <a:endParaRPr kumimoji="0" lang="zh-CN" altLang="en-US" sz="1600" b="1"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0"/>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张三</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91</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20</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上海杨浦</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89150</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1"/>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李四</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200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92</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19</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男</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上海徐汇</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88888</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2"/>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王五</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300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93</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18</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女</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u="none" strike="noStrike" cap="none" normalizeH="0" baseline="0" dirty="0">
                          <a:ln>
                            <a:noFill/>
                          </a:ln>
                          <a:solidFill>
                            <a:schemeClr val="tx1"/>
                          </a:solidFill>
                          <a:effectLst/>
                        </a:rPr>
                        <a:t>上海浦东</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77777</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3"/>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赵六</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400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94</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19</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女</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上海静安</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99999</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4"/>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刘七</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500</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a:ln>
                            <a:noFill/>
                          </a:ln>
                          <a:solidFill>
                            <a:schemeClr val="tx1"/>
                          </a:solidFill>
                          <a:effectLst/>
                        </a:rPr>
                        <a:t>计</a:t>
                      </a:r>
                      <a:r>
                        <a:rPr kumimoji="0" lang="en-US" altLang="zh-CN" sz="1600" b="0" u="none" strike="noStrike" cap="none" normalizeH="0" baseline="0">
                          <a:ln>
                            <a:noFill/>
                          </a:ln>
                          <a:solidFill>
                            <a:schemeClr val="tx1"/>
                          </a:solidFill>
                          <a:effectLst/>
                        </a:rPr>
                        <a:t>95</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21</a:t>
                      </a:r>
                      <a:endParaRPr kumimoji="0" lang="zh-CN" altLang="en-US" sz="1600" b="0" i="0" u="none" strike="noStrike" cap="none" normalizeH="0" baseline="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u="none" strike="noStrike" cap="none" normalizeH="0" baseline="0" dirty="0">
                          <a:ln>
                            <a:noFill/>
                          </a:ln>
                          <a:solidFill>
                            <a:schemeClr val="tx1"/>
                          </a:solidFill>
                          <a:effectLst/>
                        </a:rPr>
                        <a:t>上海普陀</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u="none" strike="noStrike" cap="none" normalizeH="0" baseline="0" dirty="0">
                          <a:ln>
                            <a:noFill/>
                          </a:ln>
                          <a:solidFill>
                            <a:schemeClr val="tx1"/>
                          </a:solidFill>
                          <a:effectLst/>
                        </a:rPr>
                        <a:t>上海</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88666</a:t>
                      </a:r>
                      <a:endParaRPr kumimoji="0" lang="zh-CN" altLang="en-US" sz="1600" b="0" i="0" u="none" strike="noStrike" cap="none" normalizeH="0" baseline="0" dirty="0">
                        <a:ln>
                          <a:noFill/>
                        </a:ln>
                        <a:solidFill>
                          <a:schemeClr val="tx1"/>
                        </a:solidFill>
                        <a:effectLst/>
                        <a:latin typeface="Calibri" panose="020F0502020204030204" pitchFamily="34" charset="0"/>
                        <a:ea typeface="黑体" panose="02010609060101010101" pitchFamily="49" charset="-122"/>
                      </a:endParaRPr>
                    </a:p>
                  </a:txBody>
                  <a:tcPr marL="91441" marR="91441" anchor="ctr" horzOverflow="overflow"/>
                </a:tc>
                <a:extLst>
                  <a:ext uri="{0D108BD9-81ED-4DB2-BD59-A6C34878D82A}">
                    <a16:rowId xmlns:a16="http://schemas.microsoft.com/office/drawing/2014/main" val="10005"/>
                  </a:ext>
                </a:extLst>
              </a:tr>
            </a:tbl>
          </a:graphicData>
        </a:graphic>
      </p:graphicFrame>
      <p:graphicFrame>
        <p:nvGraphicFramePr>
          <p:cNvPr id="5" name="表格 4">
            <a:extLst>
              <a:ext uri="{FF2B5EF4-FFF2-40B4-BE49-F238E27FC236}">
                <a16:creationId xmlns:a16="http://schemas.microsoft.com/office/drawing/2014/main" id="{74A175F2-1559-44A4-B012-B037F7843C6A}"/>
              </a:ext>
            </a:extLst>
          </p:cNvPr>
          <p:cNvGraphicFramePr>
            <a:graphicFrameLocks noGrp="1"/>
          </p:cNvGraphicFramePr>
          <p:nvPr>
            <p:extLst>
              <p:ext uri="{D42A27DB-BD31-4B8C-83A1-F6EECF244321}">
                <p14:modId xmlns:p14="http://schemas.microsoft.com/office/powerpoint/2010/main" val="1287460080"/>
              </p:ext>
            </p:extLst>
          </p:nvPr>
        </p:nvGraphicFramePr>
        <p:xfrm>
          <a:off x="7406987" y="2128290"/>
          <a:ext cx="3816350" cy="1576651"/>
        </p:xfrm>
        <a:graphic>
          <a:graphicData uri="http://schemas.openxmlformats.org/drawingml/2006/table">
            <a:tbl>
              <a:tblPr>
                <a:tableStyleId>{5940675A-B579-460E-94D1-54222C63F5DA}</a:tableStyleId>
              </a:tblPr>
              <a:tblGrid>
                <a:gridCol w="962025">
                  <a:extLst>
                    <a:ext uri="{9D8B030D-6E8A-4147-A177-3AD203B41FA5}">
                      <a16:colId xmlns:a16="http://schemas.microsoft.com/office/drawing/2014/main" val="20000"/>
                    </a:ext>
                  </a:extLst>
                </a:gridCol>
                <a:gridCol w="909637">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gridCol w="1008063">
                  <a:extLst>
                    <a:ext uri="{9D8B030D-6E8A-4147-A177-3AD203B41FA5}">
                      <a16:colId xmlns:a16="http://schemas.microsoft.com/office/drawing/2014/main" val="20003"/>
                    </a:ext>
                  </a:extLst>
                </a:gridCol>
              </a:tblGrid>
              <a:tr h="4794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课程名</a:t>
                      </a:r>
                      <a:endParaRPr kumimoji="0" lang="zh-CN" altLang="en-US" sz="18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chemeClr val="bg1"/>
                          </a:solidFill>
                          <a:effectLst/>
                          <a:latin typeface="Calibri" panose="020F0502020204030204" pitchFamily="34" charset="0"/>
                          <a:ea typeface="微软雅黑" panose="020B0503020204020204" pitchFamily="34" charset="-122"/>
                        </a:rPr>
                        <a:t>课号</a:t>
                      </a:r>
                      <a:endParaRPr kumimoji="0" lang="zh-CN" altLang="en-US" sz="1800" b="1" i="0" u="none" strike="noStrike" cap="none" normalizeH="0" baseline="0" dirty="0">
                        <a:ln>
                          <a:noFill/>
                        </a:ln>
                        <a:solidFill>
                          <a:schemeClr val="bg1"/>
                        </a:solidFill>
                        <a:effectLst/>
                        <a:latin typeface="Calibri" panose="020F0502020204030204" pitchFamily="34" charset="0"/>
                        <a:ea typeface="微软雅黑" panose="020B0503020204020204" pitchFamily="34" charset="-122"/>
                      </a:endParaRPr>
                    </a:p>
                  </a:txBody>
                  <a:tcPr marL="91437" marR="91437" marT="45711" marB="45711" anchor="ctr" horzOverflow="overflow">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地点</a:t>
                      </a:r>
                      <a:endParaRPr kumimoji="0" lang="zh-CN" altLang="en-US" sz="18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a:ln>
                            <a:noFill/>
                          </a:ln>
                          <a:solidFill>
                            <a:schemeClr val="tx1"/>
                          </a:solidFill>
                          <a:effectLst/>
                          <a:latin typeface="Calibri" panose="020F0502020204030204" pitchFamily="34" charset="0"/>
                          <a:ea typeface="微软雅黑" panose="020B0503020204020204" pitchFamily="34" charset="-122"/>
                        </a:rPr>
                        <a:t>教师</a:t>
                      </a:r>
                      <a:endParaRPr kumimoji="0" lang="zh-CN" altLang="en-US" sz="1800" b="1"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DB</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1</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5101</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周老师</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DB</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2</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5102</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钱老师</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DM</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3</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u="none" strike="noStrike" cap="none" normalizeH="0" baseline="0">
                          <a:ln>
                            <a:noFill/>
                          </a:ln>
                          <a:solidFill>
                            <a:schemeClr val="tx1"/>
                          </a:solidFill>
                          <a:effectLst/>
                          <a:latin typeface="Calibri" panose="020F0502020204030204" pitchFamily="34" charset="0"/>
                          <a:ea typeface="微软雅黑" panose="020B0503020204020204" pitchFamily="34" charset="-122"/>
                        </a:rPr>
                        <a:t>5103</a:t>
                      </a:r>
                      <a:endParaRPr kumimoji="0" lang="zh-CN" altLang="en-US" sz="18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u="none" strike="noStrike" cap="none" normalizeH="0" baseline="0" dirty="0">
                          <a:ln>
                            <a:noFill/>
                          </a:ln>
                          <a:solidFill>
                            <a:schemeClr val="tx1"/>
                          </a:solidFill>
                          <a:effectLst/>
                          <a:latin typeface="Calibri" panose="020F0502020204030204" pitchFamily="34" charset="0"/>
                          <a:ea typeface="微软雅黑" panose="020B0503020204020204" pitchFamily="34" charset="-122"/>
                        </a:rPr>
                        <a:t>金老师</a:t>
                      </a:r>
                      <a:endParaRPr kumimoji="0" lang="zh-CN" altLang="en-US" sz="18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37" marR="91437" marT="45711" marB="45711" anchor="ctr" horzOverflow="overflow"/>
                </a:tc>
                <a:extLst>
                  <a:ext uri="{0D108BD9-81ED-4DB2-BD59-A6C34878D82A}">
                    <a16:rowId xmlns:a16="http://schemas.microsoft.com/office/drawing/2014/main" val="10003"/>
                  </a:ext>
                </a:extLst>
              </a:tr>
            </a:tbl>
          </a:graphicData>
        </a:graphic>
      </p:graphicFrame>
      <p:graphicFrame>
        <p:nvGraphicFramePr>
          <p:cNvPr id="8" name="表格 7">
            <a:extLst>
              <a:ext uri="{FF2B5EF4-FFF2-40B4-BE49-F238E27FC236}">
                <a16:creationId xmlns:a16="http://schemas.microsoft.com/office/drawing/2014/main" id="{592ADB46-490E-471F-97E2-9B8CD3A8673B}"/>
              </a:ext>
            </a:extLst>
          </p:cNvPr>
          <p:cNvGraphicFramePr>
            <a:graphicFrameLocks noGrp="1"/>
          </p:cNvGraphicFramePr>
          <p:nvPr>
            <p:extLst>
              <p:ext uri="{D42A27DB-BD31-4B8C-83A1-F6EECF244321}">
                <p14:modId xmlns:p14="http://schemas.microsoft.com/office/powerpoint/2010/main" val="2242065428"/>
              </p:ext>
            </p:extLst>
          </p:nvPr>
        </p:nvGraphicFramePr>
        <p:xfrm>
          <a:off x="2459895" y="4952334"/>
          <a:ext cx="2022475" cy="1414927"/>
        </p:xfrm>
        <a:graphic>
          <a:graphicData uri="http://schemas.openxmlformats.org/drawingml/2006/table">
            <a:tbl>
              <a:tblPr>
                <a:tableStyleId>{5940675A-B579-460E-94D1-54222C63F5DA}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726331">
                  <a:extLst>
                    <a:ext uri="{9D8B030D-6E8A-4147-A177-3AD203B41FA5}">
                      <a16:colId xmlns:a16="http://schemas.microsoft.com/office/drawing/2014/main" val="20002"/>
                    </a:ext>
                  </a:extLst>
                </a:gridCol>
              </a:tblGrid>
              <a:tr h="40939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bg1"/>
                          </a:solidFill>
                          <a:effectLst/>
                        </a:rPr>
                        <a:t>学号</a:t>
                      </a:r>
                      <a:endParaRPr kumimoji="0" lang="zh-CN" altLang="en-US" sz="1600" b="1" i="0" u="none" strike="noStrike" cap="none" normalizeH="0" baseline="0" dirty="0">
                        <a:ln>
                          <a:noFill/>
                        </a:ln>
                        <a:solidFill>
                          <a:schemeClr val="bg1"/>
                        </a:solidFill>
                        <a:effectLst/>
                        <a:latin typeface="Calibri" panose="020F0502020204030204" pitchFamily="34" charset="0"/>
                        <a:ea typeface="微软雅黑" panose="020B0503020204020204" pitchFamily="34" charset="-122"/>
                      </a:endParaRPr>
                    </a:p>
                  </a:txBody>
                  <a:tcPr marL="91425" marR="91425" marT="45668" marB="45668" anchor="ctr" horzOverflow="overflow">
                    <a:solidFill>
                      <a:srgbClr val="7030A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bg1"/>
                          </a:solidFill>
                          <a:effectLst/>
                        </a:rPr>
                        <a:t>课号</a:t>
                      </a:r>
                      <a:endParaRPr kumimoji="0" lang="zh-CN" altLang="en-US" sz="1600" b="1" i="0" u="none" strike="noStrike" cap="none" normalizeH="0" baseline="0" dirty="0">
                        <a:ln>
                          <a:noFill/>
                        </a:ln>
                        <a:solidFill>
                          <a:schemeClr val="bg1"/>
                        </a:solidFill>
                        <a:effectLst/>
                        <a:latin typeface="Calibri" panose="020F0502020204030204" pitchFamily="34" charset="0"/>
                        <a:ea typeface="微软雅黑" panose="020B0503020204020204" pitchFamily="34" charset="-122"/>
                      </a:endParaRPr>
                    </a:p>
                  </a:txBody>
                  <a:tcPr marL="91425" marR="91425" marT="45668" marB="45668" anchor="ctr" horzOverflow="overflow">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solidFill>
                            <a:schemeClr val="tx1"/>
                          </a:solidFill>
                          <a:effectLst/>
                        </a:rPr>
                        <a:t>分数</a:t>
                      </a:r>
                      <a:endParaRPr kumimoji="0" lang="zh-CN" altLang="en-US" sz="1600" b="1"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0"/>
                  </a:ext>
                </a:extLst>
              </a:tr>
              <a:tr h="2336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100</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1</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99</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1"/>
                  </a:ext>
                </a:extLst>
              </a:tr>
              <a:tr h="2336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200</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1</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98</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2"/>
                  </a:ext>
                </a:extLst>
              </a:tr>
              <a:tr h="2336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a:ln>
                            <a:noFill/>
                          </a:ln>
                          <a:solidFill>
                            <a:schemeClr val="tx1"/>
                          </a:solidFill>
                          <a:effectLst/>
                        </a:rPr>
                        <a:t>300</a:t>
                      </a:r>
                      <a:endParaRPr kumimoji="0" lang="zh-CN" altLang="en-US" sz="1600" b="0" i="0" u="none" strike="noStrike" cap="none" normalizeH="0" baseline="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2</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u="none" strike="noStrike" cap="none" normalizeH="0" baseline="0" dirty="0">
                          <a:ln>
                            <a:noFill/>
                          </a:ln>
                          <a:solidFill>
                            <a:schemeClr val="tx1"/>
                          </a:solidFill>
                          <a:effectLst/>
                        </a:rPr>
                        <a:t>97</a:t>
                      </a:r>
                      <a:endParaRPr kumimoji="0" lang="zh-CN" altLang="en-US" sz="1600" b="0" i="0" u="none" strike="noStrike" cap="none" normalizeH="0" baseline="0" dirty="0">
                        <a:ln>
                          <a:noFill/>
                        </a:ln>
                        <a:solidFill>
                          <a:schemeClr val="tx1"/>
                        </a:solidFill>
                        <a:effectLst/>
                        <a:latin typeface="Calibri" panose="020F0502020204030204" pitchFamily="34" charset="0"/>
                        <a:ea typeface="微软雅黑" panose="020B0503020204020204" pitchFamily="34" charset="-122"/>
                      </a:endParaRPr>
                    </a:p>
                  </a:txBody>
                  <a:tcPr marL="91425" marR="91425" marT="45668" marB="45668" anchor="ctr" horzOverflow="overflow"/>
                </a:tc>
                <a:extLst>
                  <a:ext uri="{0D108BD9-81ED-4DB2-BD59-A6C34878D82A}">
                    <a16:rowId xmlns:a16="http://schemas.microsoft.com/office/drawing/2014/main" val="10003"/>
                  </a:ext>
                </a:extLst>
              </a:tr>
            </a:tbl>
          </a:graphicData>
        </a:graphic>
      </p:graphicFrame>
      <p:sp>
        <p:nvSpPr>
          <p:cNvPr id="6" name="文本框 5">
            <a:extLst>
              <a:ext uri="{FF2B5EF4-FFF2-40B4-BE49-F238E27FC236}">
                <a16:creationId xmlns:a16="http://schemas.microsoft.com/office/drawing/2014/main" id="{14E7E31E-BCF2-4C43-9F65-57B32C8AF4B9}"/>
              </a:ext>
            </a:extLst>
          </p:cNvPr>
          <p:cNvSpPr txBox="1"/>
          <p:nvPr/>
        </p:nvSpPr>
        <p:spPr>
          <a:xfrm>
            <a:off x="571500" y="4334921"/>
            <a:ext cx="917367" cy="369332"/>
          </a:xfrm>
          <a:prstGeom prst="rect">
            <a:avLst/>
          </a:prstGeom>
          <a:solidFill>
            <a:srgbClr val="C00000"/>
          </a:solidFill>
        </p:spPr>
        <p:txBody>
          <a:bodyPr wrap="none" rtlCol="0">
            <a:spAutoFit/>
          </a:bodyPr>
          <a:lstStyle/>
          <a:p>
            <a:r>
              <a:rPr lang="en-US" altLang="zh-CN" b="1" i="1" dirty="0">
                <a:solidFill>
                  <a:schemeClr val="bg1"/>
                </a:solidFill>
                <a:latin typeface="Calibri" panose="020F0502020204030204" pitchFamily="34" charset="0"/>
                <a:cs typeface="Calibri" panose="020F0502020204030204" pitchFamily="34" charset="0"/>
              </a:rPr>
              <a:t>student</a:t>
            </a:r>
            <a:endParaRPr lang="zh-CN" altLang="en-US" b="1" i="1" dirty="0">
              <a:solidFill>
                <a:schemeClr val="bg1"/>
              </a:solidFill>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6E52D2C1-FF77-4833-BC7B-5865CA96BA4B}"/>
              </a:ext>
            </a:extLst>
          </p:cNvPr>
          <p:cNvSpPr txBox="1"/>
          <p:nvPr/>
        </p:nvSpPr>
        <p:spPr>
          <a:xfrm>
            <a:off x="7406987" y="3942332"/>
            <a:ext cx="807722" cy="369332"/>
          </a:xfrm>
          <a:prstGeom prst="rect">
            <a:avLst/>
          </a:prstGeom>
          <a:solidFill>
            <a:srgbClr val="C00000"/>
          </a:solidFill>
        </p:spPr>
        <p:txBody>
          <a:bodyPr wrap="none" rtlCol="0">
            <a:spAutoFit/>
          </a:bodyPr>
          <a:lstStyle/>
          <a:p>
            <a:r>
              <a:rPr lang="en-US" altLang="zh-CN" b="1" i="1" dirty="0">
                <a:solidFill>
                  <a:schemeClr val="bg1"/>
                </a:solidFill>
                <a:latin typeface="Calibri" panose="020F0502020204030204" pitchFamily="34" charset="0"/>
                <a:cs typeface="Calibri" panose="020F0502020204030204" pitchFamily="34" charset="0"/>
              </a:rPr>
              <a:t>course</a:t>
            </a:r>
            <a:endParaRPr lang="zh-CN" altLang="en-US" b="1" i="1" dirty="0">
              <a:solidFill>
                <a:schemeClr val="bg1"/>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CF639749-6B69-4FE0-B6E6-EECCFC37307B}"/>
              </a:ext>
            </a:extLst>
          </p:cNvPr>
          <p:cNvSpPr txBox="1"/>
          <p:nvPr/>
        </p:nvSpPr>
        <p:spPr>
          <a:xfrm>
            <a:off x="1488867" y="5993333"/>
            <a:ext cx="745717" cy="369332"/>
          </a:xfrm>
          <a:prstGeom prst="rect">
            <a:avLst/>
          </a:prstGeom>
          <a:solidFill>
            <a:srgbClr val="C00000"/>
          </a:solidFill>
        </p:spPr>
        <p:txBody>
          <a:bodyPr wrap="none" rtlCol="0">
            <a:spAutoFit/>
          </a:bodyPr>
          <a:lstStyle/>
          <a:p>
            <a:r>
              <a:rPr lang="en-US" altLang="zh-CN" b="1" i="1" dirty="0">
                <a:solidFill>
                  <a:schemeClr val="bg1"/>
                </a:solidFill>
                <a:latin typeface="Calibri" panose="020F0502020204030204" pitchFamily="34" charset="0"/>
                <a:cs typeface="Calibri" panose="020F0502020204030204" pitchFamily="34" charset="0"/>
              </a:rPr>
              <a:t>grade</a:t>
            </a:r>
            <a:endParaRPr lang="zh-CN" altLang="en-US" b="1"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3150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文本框 26">
            <a:extLst>
              <a:ext uri="{FF2B5EF4-FFF2-40B4-BE49-F238E27FC236}">
                <a16:creationId xmlns:a16="http://schemas.microsoft.com/office/drawing/2014/main" id="{1A638FEA-0547-45F7-B6E6-570A12DA1EAE}"/>
              </a:ext>
            </a:extLst>
          </p:cNvPr>
          <p:cNvSpPr txBox="1"/>
          <p:nvPr/>
        </p:nvSpPr>
        <p:spPr>
          <a:xfrm>
            <a:off x="1775385" y="5793582"/>
            <a:ext cx="3954929"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结构化查询语言</a:t>
            </a:r>
            <a:r>
              <a:rPr lang="zh-CN" altLang="en-US" sz="2800" dirty="0">
                <a:solidFill>
                  <a:srgbClr val="C00000"/>
                </a:solidFill>
                <a:latin typeface="Calibri" panose="020F0502020204030204" pitchFamily="34" charset="0"/>
                <a:ea typeface="黑体" panose="02010609060101010101" pitchFamily="49" charset="-122"/>
                <a:cs typeface="Calibri" panose="020F0502020204030204" pitchFamily="34" charset="0"/>
              </a:rPr>
              <a:t>（</a:t>
            </a:r>
            <a:r>
              <a:rPr lang="en-US" altLang="zh-CN" sz="2800" dirty="0">
                <a:solidFill>
                  <a:srgbClr val="C00000"/>
                </a:solidFill>
                <a:latin typeface="Calibri" panose="020F0502020204030204" pitchFamily="34" charset="0"/>
                <a:ea typeface="黑体" panose="02010609060101010101" pitchFamily="49" charset="-122"/>
                <a:cs typeface="Calibri" panose="020F0502020204030204" pitchFamily="34" charset="0"/>
              </a:rPr>
              <a:t>SQL</a:t>
            </a:r>
            <a:r>
              <a:rPr lang="zh-CN" altLang="en-US" sz="2800" dirty="0">
                <a:solidFill>
                  <a:srgbClr val="C00000"/>
                </a:solidFill>
                <a:latin typeface="Calibri" panose="020F0502020204030204" pitchFamily="34" charset="0"/>
                <a:ea typeface="黑体" panose="02010609060101010101" pitchFamily="49" charset="-122"/>
                <a:cs typeface="Calibri" panose="020F0502020204030204" pitchFamily="34" charset="0"/>
              </a:rPr>
              <a:t>）</a:t>
            </a:r>
          </a:p>
        </p:txBody>
      </p:sp>
      <p:sp>
        <p:nvSpPr>
          <p:cNvPr id="12" name="内容占位符 2">
            <a:extLst>
              <a:ext uri="{FF2B5EF4-FFF2-40B4-BE49-F238E27FC236}">
                <a16:creationId xmlns:a16="http://schemas.microsoft.com/office/drawing/2014/main" id="{1B2B8E4D-7394-4858-B715-BF5FA7D03C74}"/>
              </a:ext>
            </a:extLst>
          </p:cNvPr>
          <p:cNvSpPr txBox="1">
            <a:spLocks/>
          </p:cNvSpPr>
          <p:nvPr/>
        </p:nvSpPr>
        <p:spPr>
          <a:xfrm>
            <a:off x="571500" y="1500444"/>
            <a:ext cx="6781022" cy="4106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en-US" altLang="zh-CN" sz="2400" dirty="0">
                <a:latin typeface="Calibri" panose="020F0502020204030204" pitchFamily="34" charset="0"/>
                <a:ea typeface="黑体" panose="02010609060101010101" pitchFamily="49" charset="-122"/>
              </a:rPr>
              <a:t>1974</a:t>
            </a:r>
            <a:r>
              <a:rPr lang="zh-CN" altLang="en-US" sz="2400" dirty="0">
                <a:latin typeface="Calibri" panose="020F0502020204030204" pitchFamily="34" charset="0"/>
                <a:ea typeface="黑体" panose="02010609060101010101" pitchFamily="49" charset="-122"/>
              </a:rPr>
              <a:t>年，</a:t>
            </a:r>
            <a:r>
              <a:rPr lang="en-US" altLang="zh-CN" sz="2400" dirty="0">
                <a:latin typeface="Calibri" panose="020F0502020204030204" pitchFamily="34" charset="0"/>
                <a:ea typeface="黑体" panose="02010609060101010101" pitchFamily="49" charset="-122"/>
              </a:rPr>
              <a:t>IBM</a:t>
            </a:r>
            <a:r>
              <a:rPr lang="zh-CN" altLang="en-US" sz="2400" dirty="0">
                <a:latin typeface="Calibri" panose="020F0502020204030204" pitchFamily="34" charset="0"/>
                <a:ea typeface="黑体" panose="02010609060101010101" pitchFamily="49" charset="-122"/>
              </a:rPr>
              <a:t>的</a:t>
            </a:r>
            <a:r>
              <a:rPr lang="en-US" altLang="zh-CN" sz="2400" dirty="0">
                <a:latin typeface="Calibri" panose="020F0502020204030204" pitchFamily="34" charset="0"/>
                <a:ea typeface="黑体" panose="02010609060101010101" pitchFamily="49" charset="-122"/>
              </a:rPr>
              <a:t>Boyce</a:t>
            </a:r>
            <a:r>
              <a:rPr lang="zh-CN" altLang="en-US" sz="2400" dirty="0">
                <a:latin typeface="Calibri" panose="020F0502020204030204" pitchFamily="34" charset="0"/>
                <a:ea typeface="黑体" panose="02010609060101010101" pitchFamily="49" charset="-122"/>
              </a:rPr>
              <a:t>和</a:t>
            </a:r>
            <a:r>
              <a:rPr lang="en-US" altLang="zh-CN" sz="2400" dirty="0">
                <a:latin typeface="Calibri" panose="020F0502020204030204" pitchFamily="34" charset="0"/>
                <a:ea typeface="黑体" panose="02010609060101010101" pitchFamily="49" charset="-122"/>
              </a:rPr>
              <a:t>Chamberlin</a:t>
            </a:r>
            <a:r>
              <a:rPr lang="zh-CN" altLang="en-US" sz="2400" dirty="0">
                <a:latin typeface="Calibri" panose="020F0502020204030204" pitchFamily="34" charset="0"/>
                <a:ea typeface="黑体" panose="02010609060101010101" pitchFamily="49" charset="-122"/>
              </a:rPr>
              <a:t>将</a:t>
            </a:r>
            <a:r>
              <a:rPr lang="en-US" altLang="zh-CN" sz="2400" dirty="0">
                <a:latin typeface="Calibri" panose="020F0502020204030204" pitchFamily="34" charset="0"/>
                <a:ea typeface="黑体" panose="02010609060101010101" pitchFamily="49" charset="-122"/>
              </a:rPr>
              <a:t>Codd</a:t>
            </a:r>
            <a:r>
              <a:rPr lang="zh-CN" altLang="en-US" sz="2400" dirty="0">
                <a:latin typeface="Calibri" panose="020F0502020204030204" pitchFamily="34" charset="0"/>
                <a:ea typeface="黑体" panose="02010609060101010101" pitchFamily="49" charset="-122"/>
              </a:rPr>
              <a:t>关系数据库的</a:t>
            </a:r>
            <a:r>
              <a:rPr lang="en-US" altLang="zh-CN" sz="2400" dirty="0">
                <a:latin typeface="Calibri" panose="020F0502020204030204" pitchFamily="34" charset="0"/>
                <a:ea typeface="黑体" panose="02010609060101010101" pitchFamily="49" charset="-122"/>
              </a:rPr>
              <a:t>12</a:t>
            </a:r>
            <a:r>
              <a:rPr lang="zh-CN" altLang="en-US" sz="2400" dirty="0">
                <a:latin typeface="Calibri" panose="020F0502020204030204" pitchFamily="34" charset="0"/>
                <a:ea typeface="黑体" panose="02010609060101010101" pitchFamily="49" charset="-122"/>
              </a:rPr>
              <a:t>条准则的数学定义以简单的关键字语法表现出来，里程碑式地提出了</a:t>
            </a:r>
            <a:r>
              <a:rPr lang="en-US" altLang="zh-CN" sz="2400" dirty="0">
                <a:solidFill>
                  <a:srgbClr val="C00000"/>
                </a:solidFill>
                <a:latin typeface="Calibri" panose="020F0502020204030204" pitchFamily="34" charset="0"/>
                <a:ea typeface="黑体" panose="02010609060101010101" pitchFamily="49" charset="-122"/>
              </a:rPr>
              <a:t>SQL</a:t>
            </a:r>
            <a:r>
              <a:rPr lang="zh-CN" altLang="en-US" sz="2400" dirty="0">
                <a:solidFill>
                  <a:srgbClr val="C00000"/>
                </a:solidFill>
                <a:latin typeface="Calibri" panose="020F0502020204030204" pitchFamily="34" charset="0"/>
                <a:ea typeface="黑体" panose="02010609060101010101" pitchFamily="49" charset="-122"/>
              </a:rPr>
              <a:t>（</a:t>
            </a:r>
            <a:r>
              <a:rPr lang="en-US" altLang="zh-CN" sz="2400" dirty="0">
                <a:solidFill>
                  <a:srgbClr val="C00000"/>
                </a:solidFill>
                <a:latin typeface="Calibri" panose="020F0502020204030204" pitchFamily="34" charset="0"/>
                <a:ea typeface="黑体" panose="02010609060101010101" pitchFamily="49" charset="-122"/>
              </a:rPr>
              <a:t>Structured Query Language</a:t>
            </a:r>
            <a:r>
              <a:rPr lang="zh-CN" altLang="en-US" sz="2400" dirty="0">
                <a:solidFill>
                  <a:srgbClr val="C00000"/>
                </a:solidFill>
                <a:latin typeface="Calibri" panose="020F0502020204030204" pitchFamily="34" charset="0"/>
                <a:ea typeface="黑体" panose="02010609060101010101" pitchFamily="49" charset="-122"/>
              </a:rPr>
              <a:t>）</a:t>
            </a:r>
            <a:r>
              <a:rPr lang="zh-CN" altLang="en-US" sz="2400" dirty="0">
                <a:latin typeface="Calibri" panose="020F0502020204030204" pitchFamily="34" charset="0"/>
                <a:ea typeface="黑体" panose="02010609060101010101" pitchFamily="49" charset="-122"/>
              </a:rPr>
              <a:t>语言。</a:t>
            </a:r>
            <a:endParaRPr lang="en-US" altLang="zh-CN" sz="2400" dirty="0">
              <a:latin typeface="Calibri" panose="020F0502020204030204" pitchFamily="34" charset="0"/>
              <a:ea typeface="黑体" panose="02010609060101010101" pitchFamily="49" charset="-122"/>
            </a:endParaRPr>
          </a:p>
          <a:p>
            <a:pPr>
              <a:lnSpc>
                <a:spcPct val="110000"/>
              </a:lnSpc>
              <a:spcBef>
                <a:spcPts val="600"/>
              </a:spcBef>
            </a:pPr>
            <a:r>
              <a:rPr lang="en-US" altLang="zh-CN" sz="2400" dirty="0">
                <a:latin typeface="Calibri" panose="020F0502020204030204" pitchFamily="34" charset="0"/>
                <a:ea typeface="黑体" panose="02010609060101010101" pitchFamily="49" charset="-122"/>
              </a:rPr>
              <a:t>1976</a:t>
            </a:r>
            <a:r>
              <a:rPr lang="zh-CN" altLang="en-US" sz="2400" dirty="0">
                <a:latin typeface="Calibri" panose="020F0502020204030204" pitchFamily="34" charset="0"/>
                <a:ea typeface="黑体" panose="02010609060101010101" pitchFamily="49" charset="-122"/>
              </a:rPr>
              <a:t>年</a:t>
            </a:r>
            <a:r>
              <a:rPr lang="en-US" altLang="zh-CN" sz="2400" dirty="0">
                <a:latin typeface="Calibri" panose="020F0502020204030204" pitchFamily="34" charset="0"/>
                <a:ea typeface="黑体" panose="02010609060101010101" pitchFamily="49" charset="-122"/>
              </a:rPr>
              <a:t>IBM</a:t>
            </a:r>
            <a:r>
              <a:rPr lang="zh-CN" altLang="en-US" sz="2400" dirty="0">
                <a:latin typeface="Calibri" panose="020F0502020204030204" pitchFamily="34" charset="0"/>
                <a:ea typeface="黑体" panose="02010609060101010101" pitchFamily="49" charset="-122"/>
              </a:rPr>
              <a:t>的</a:t>
            </a:r>
            <a:r>
              <a:rPr lang="en-US" altLang="zh-CN" sz="2400" dirty="0">
                <a:latin typeface="Calibri" panose="020F0502020204030204" pitchFamily="34" charset="0"/>
                <a:ea typeface="黑体" panose="02010609060101010101" pitchFamily="49" charset="-122"/>
              </a:rPr>
              <a:t>Codd</a:t>
            </a:r>
            <a:r>
              <a:rPr lang="zh-CN" altLang="en-US" sz="2400" dirty="0">
                <a:latin typeface="Calibri" panose="020F0502020204030204" pitchFamily="34" charset="0"/>
                <a:ea typeface="黑体" panose="02010609060101010101" pitchFamily="49" charset="-122"/>
              </a:rPr>
              <a:t>发表了一篇里程碑的论文“</a:t>
            </a:r>
            <a:r>
              <a:rPr lang="en-US" altLang="zh-CN" sz="2400" dirty="0">
                <a:latin typeface="Calibri" panose="020F0502020204030204" pitchFamily="34" charset="0"/>
                <a:ea typeface="黑体" panose="02010609060101010101" pitchFamily="49" charset="-122"/>
              </a:rPr>
              <a:t>R</a:t>
            </a:r>
            <a:r>
              <a:rPr lang="zh-CN" altLang="en-US" sz="2400" dirty="0">
                <a:latin typeface="Calibri" panose="020F0502020204030204" pitchFamily="34" charset="0"/>
                <a:ea typeface="黑体" panose="02010609060101010101" pitchFamily="49" charset="-122"/>
              </a:rPr>
              <a:t>系统：数据库关系理论”，介绍了关系数据库理论和查询语言</a:t>
            </a:r>
            <a:r>
              <a:rPr lang="en-US" altLang="zh-CN" sz="2400" dirty="0">
                <a:latin typeface="Calibri" panose="020F0502020204030204" pitchFamily="34" charset="0"/>
                <a:ea typeface="黑体" panose="02010609060101010101" pitchFamily="49" charset="-122"/>
              </a:rPr>
              <a:t>SQL</a:t>
            </a:r>
            <a:r>
              <a:rPr lang="zh-CN" altLang="en-US" sz="2400" dirty="0">
                <a:latin typeface="Calibri" panose="020F0502020204030204" pitchFamily="34" charset="0"/>
                <a:ea typeface="黑体" panose="02010609060101010101" pitchFamily="49" charset="-122"/>
              </a:rPr>
              <a:t>。</a:t>
            </a:r>
            <a:endParaRPr lang="en-US" altLang="zh-CN" sz="2400" dirty="0">
              <a:latin typeface="Calibri" panose="020F0502020204030204" pitchFamily="34" charset="0"/>
              <a:ea typeface="黑体" panose="02010609060101010101" pitchFamily="49" charset="-122"/>
            </a:endParaRPr>
          </a:p>
          <a:p>
            <a:pPr>
              <a:lnSpc>
                <a:spcPct val="110000"/>
              </a:lnSpc>
              <a:spcBef>
                <a:spcPts val="600"/>
              </a:spcBef>
            </a:pPr>
            <a:r>
              <a:rPr lang="zh-CN" altLang="en-US" sz="2400" dirty="0">
                <a:latin typeface="Calibri" panose="020F0502020204030204" pitchFamily="34" charset="0"/>
                <a:ea typeface="黑体" panose="02010609060101010101" pitchFamily="49" charset="-122"/>
              </a:rPr>
              <a:t>随后，</a:t>
            </a:r>
            <a:r>
              <a:rPr lang="en-US" altLang="zh-CN" sz="2400" dirty="0">
                <a:latin typeface="Calibri" panose="020F0502020204030204" pitchFamily="34" charset="0"/>
                <a:ea typeface="黑体" panose="02010609060101010101" pitchFamily="49" charset="-122"/>
              </a:rPr>
              <a:t>Oracle</a:t>
            </a:r>
            <a:r>
              <a:rPr lang="zh-CN" altLang="en-US" sz="2400" dirty="0">
                <a:latin typeface="Calibri" panose="020F0502020204030204" pitchFamily="34" charset="0"/>
                <a:ea typeface="黑体" panose="02010609060101010101" pitchFamily="49" charset="-122"/>
              </a:rPr>
              <a:t>的创始人</a:t>
            </a:r>
            <a:r>
              <a:rPr lang="en-US" altLang="zh-CN" sz="2400" dirty="0">
                <a:latin typeface="Calibri" panose="020F0502020204030204" pitchFamily="34" charset="0"/>
                <a:ea typeface="黑体" panose="02010609060101010101" pitchFamily="49" charset="-122"/>
              </a:rPr>
              <a:t>Larry Ellison</a:t>
            </a:r>
            <a:r>
              <a:rPr lang="zh-CN" altLang="en-US" sz="2400" dirty="0">
                <a:latin typeface="Calibri" panose="020F0502020204030204" pitchFamily="34" charset="0"/>
                <a:ea typeface="黑体" panose="02010609060101010101" pitchFamily="49" charset="-122"/>
              </a:rPr>
              <a:t>仔细地阅读了这篇文章，几个月后，</a:t>
            </a:r>
            <a:r>
              <a:rPr lang="en-US" altLang="zh-CN" sz="2400" dirty="0">
                <a:latin typeface="Calibri" panose="020F0502020204030204" pitchFamily="34" charset="0"/>
                <a:ea typeface="黑体" panose="02010609060101010101" pitchFamily="49" charset="-122"/>
              </a:rPr>
              <a:t>Ellison</a:t>
            </a:r>
            <a:r>
              <a:rPr lang="zh-CN" altLang="en-US" sz="2400" dirty="0">
                <a:latin typeface="Calibri" panose="020F0502020204030204" pitchFamily="34" charset="0"/>
                <a:ea typeface="黑体" panose="02010609060101010101" pitchFamily="49" charset="-122"/>
              </a:rPr>
              <a:t>他们就开发了</a:t>
            </a:r>
            <a:r>
              <a:rPr lang="en-US" altLang="zh-CN" sz="2400" dirty="0">
                <a:latin typeface="Calibri" panose="020F0502020204030204" pitchFamily="34" charset="0"/>
                <a:ea typeface="黑体" panose="02010609060101010101" pitchFamily="49" charset="-122"/>
              </a:rPr>
              <a:t>Oracle 1.0</a:t>
            </a:r>
            <a:r>
              <a:rPr lang="zh-CN" altLang="en-US" sz="2400" dirty="0">
                <a:latin typeface="Calibri" panose="020F0502020204030204" pitchFamily="34" charset="0"/>
                <a:ea typeface="黑体" panose="02010609060101010101" pitchFamily="49" charset="-122"/>
              </a:rPr>
              <a:t>。</a:t>
            </a:r>
          </a:p>
        </p:txBody>
      </p:sp>
      <p:sp>
        <p:nvSpPr>
          <p:cNvPr id="9" name="流程图: 文档 8">
            <a:extLst>
              <a:ext uri="{FF2B5EF4-FFF2-40B4-BE49-F238E27FC236}">
                <a16:creationId xmlns:a16="http://schemas.microsoft.com/office/drawing/2014/main" id="{7A8C62B5-43D7-488C-9D25-D33C8BA4E4FE}"/>
              </a:ext>
            </a:extLst>
          </p:cNvPr>
          <p:cNvSpPr/>
          <p:nvPr/>
        </p:nvSpPr>
        <p:spPr>
          <a:xfrm>
            <a:off x="8066832" y="2285748"/>
            <a:ext cx="3614836" cy="152404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dirty="0">
                <a:latin typeface="Courier New" panose="02070309020205020404" pitchFamily="49" charset="0"/>
                <a:cs typeface="Courier New" panose="02070309020205020404" pitchFamily="49" charset="0"/>
              </a:rPr>
              <a:t>SELECT </a:t>
            </a:r>
            <a:r>
              <a:rPr lang="en-US" altLang="zh-CN" dirty="0" err="1">
                <a:latin typeface="Courier New" panose="02070309020205020404" pitchFamily="49" charset="0"/>
                <a:cs typeface="Courier New" panose="02070309020205020404" pitchFamily="49" charset="0"/>
              </a:rPr>
              <a:t>name,course,grade</a:t>
            </a:r>
            <a:endParaRPr lang="en-US" altLang="zh-CN" dirty="0">
              <a:latin typeface="Courier New" panose="02070309020205020404" pitchFamily="49" charset="0"/>
              <a:cs typeface="Courier New" panose="02070309020205020404" pitchFamily="49" charset="0"/>
            </a:endParaRPr>
          </a:p>
          <a:p>
            <a:r>
              <a:rPr lang="en-US" altLang="zh-CN" dirty="0">
                <a:latin typeface="Courier New" panose="02070309020205020404" pitchFamily="49" charset="0"/>
                <a:cs typeface="Courier New" panose="02070309020205020404" pitchFamily="49" charset="0"/>
              </a:rPr>
              <a:t>FROM grade2020</a:t>
            </a:r>
          </a:p>
          <a:p>
            <a:r>
              <a:rPr lang="en-US" altLang="zh-CN" dirty="0">
                <a:latin typeface="Courier New" panose="02070309020205020404" pitchFamily="49" charset="0"/>
                <a:cs typeface="Courier New" panose="02070309020205020404" pitchFamily="49" charset="0"/>
              </a:rPr>
              <a:t>WHERE grade&gt;=70</a:t>
            </a:r>
          </a:p>
          <a:p>
            <a:r>
              <a:rPr lang="en-US" altLang="zh-CN" dirty="0">
                <a:latin typeface="Courier New" panose="02070309020205020404" pitchFamily="49" charset="0"/>
                <a:cs typeface="Courier New" panose="02070309020205020404" pitchFamily="49" charset="0"/>
              </a:rPr>
              <a:t>ORDER BY name DESC;</a:t>
            </a:r>
            <a:endParaRPr lang="zh-CN" altLang="en-US"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BD4DD4B0-4667-4786-9B41-599C621AF8C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874250" y="4781893"/>
            <a:ext cx="2150504" cy="728397"/>
          </a:xfrm>
          <a:prstGeom prst="rect">
            <a:avLst/>
          </a:prstGeom>
          <a:noFill/>
          <a:ln w="9525">
            <a:noFill/>
            <a:miter lim="800000"/>
            <a:headEnd/>
            <a:tailEnd/>
          </a:ln>
        </p:spPr>
      </p:pic>
    </p:spTree>
    <p:extLst>
      <p:ext uri="{BB962C8B-B14F-4D97-AF65-F5344CB8AC3E}">
        <p14:creationId xmlns:p14="http://schemas.microsoft.com/office/powerpoint/2010/main" val="14049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文本框 26">
            <a:extLst>
              <a:ext uri="{FF2B5EF4-FFF2-40B4-BE49-F238E27FC236}">
                <a16:creationId xmlns:a16="http://schemas.microsoft.com/office/drawing/2014/main" id="{1A638FEA-0547-45F7-B6E6-570A12DA1EAE}"/>
              </a:ext>
            </a:extLst>
          </p:cNvPr>
          <p:cNvSpPr txBox="1"/>
          <p:nvPr/>
        </p:nvSpPr>
        <p:spPr>
          <a:xfrm>
            <a:off x="1775385" y="5793582"/>
            <a:ext cx="3954929"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结构化查询语言</a:t>
            </a:r>
            <a:r>
              <a:rPr lang="zh-CN" altLang="en-US" sz="2800" dirty="0">
                <a:solidFill>
                  <a:srgbClr val="C00000"/>
                </a:solidFill>
                <a:latin typeface="Calibri" panose="020F0502020204030204" pitchFamily="34" charset="0"/>
                <a:ea typeface="黑体" panose="02010609060101010101" pitchFamily="49" charset="-122"/>
                <a:cs typeface="Calibri" panose="020F0502020204030204" pitchFamily="34" charset="0"/>
              </a:rPr>
              <a:t>（</a:t>
            </a:r>
            <a:r>
              <a:rPr lang="en-US" altLang="zh-CN" sz="2800" dirty="0">
                <a:solidFill>
                  <a:srgbClr val="C00000"/>
                </a:solidFill>
                <a:latin typeface="Calibri" panose="020F0502020204030204" pitchFamily="34" charset="0"/>
                <a:ea typeface="黑体" panose="02010609060101010101" pitchFamily="49" charset="-122"/>
                <a:cs typeface="Calibri" panose="020F0502020204030204" pitchFamily="34" charset="0"/>
              </a:rPr>
              <a:t>SQL</a:t>
            </a:r>
            <a:r>
              <a:rPr lang="zh-CN" altLang="en-US" sz="2800" dirty="0">
                <a:solidFill>
                  <a:srgbClr val="C00000"/>
                </a:solidFill>
                <a:latin typeface="Calibri" panose="020F0502020204030204" pitchFamily="34" charset="0"/>
                <a:ea typeface="黑体" panose="02010609060101010101" pitchFamily="49" charset="-122"/>
                <a:cs typeface="Calibri" panose="020F0502020204030204" pitchFamily="34" charset="0"/>
              </a:rPr>
              <a:t>）</a:t>
            </a:r>
          </a:p>
        </p:txBody>
      </p:sp>
      <p:pic>
        <p:nvPicPr>
          <p:cNvPr id="13" name="Picture 2">
            <a:extLst>
              <a:ext uri="{FF2B5EF4-FFF2-40B4-BE49-F238E27FC236}">
                <a16:creationId xmlns:a16="http://schemas.microsoft.com/office/drawing/2014/main" id="{BD4DD4B0-4667-4786-9B41-599C621AF8C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874250" y="4781893"/>
            <a:ext cx="2150504" cy="728397"/>
          </a:xfrm>
          <a:prstGeom prst="rect">
            <a:avLst/>
          </a:prstGeom>
          <a:noFill/>
          <a:ln w="9525">
            <a:noFill/>
            <a:miter lim="800000"/>
            <a:headEnd/>
            <a:tailEnd/>
          </a:ln>
        </p:spPr>
      </p:pic>
      <p:graphicFrame>
        <p:nvGraphicFramePr>
          <p:cNvPr id="3" name="图示 2">
            <a:extLst>
              <a:ext uri="{FF2B5EF4-FFF2-40B4-BE49-F238E27FC236}">
                <a16:creationId xmlns:a16="http://schemas.microsoft.com/office/drawing/2014/main" id="{10CF6AE4-8609-4CDB-B392-2D183210B4AE}"/>
              </a:ext>
            </a:extLst>
          </p:cNvPr>
          <p:cNvGraphicFramePr/>
          <p:nvPr>
            <p:extLst>
              <p:ext uri="{D42A27DB-BD31-4B8C-83A1-F6EECF244321}">
                <p14:modId xmlns:p14="http://schemas.microsoft.com/office/powerpoint/2010/main" val="3194537568"/>
              </p:ext>
            </p:extLst>
          </p:nvPr>
        </p:nvGraphicFramePr>
        <p:xfrm>
          <a:off x="1189155" y="1275846"/>
          <a:ext cx="9813690" cy="40622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29188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a:extLst>
              <a:ext uri="{FF2B5EF4-FFF2-40B4-BE49-F238E27FC236}">
                <a16:creationId xmlns:a16="http://schemas.microsoft.com/office/drawing/2014/main" id="{6CBCF243-008C-44D5-A448-5C9BDFAC4F33}"/>
              </a:ext>
            </a:extLst>
          </p:cNvPr>
          <p:cNvPicPr>
            <a:picLocks noChangeAspect="1" noChangeArrowheads="1"/>
          </p:cNvPicPr>
          <p:nvPr/>
        </p:nvPicPr>
        <p:blipFill>
          <a:blip r:embed="rId7" cstate="print"/>
          <a:srcRect/>
          <a:stretch>
            <a:fillRect/>
          </a:stretch>
        </p:blipFill>
        <p:spPr bwMode="auto">
          <a:xfrm>
            <a:off x="7556502" y="2164603"/>
            <a:ext cx="4155447" cy="2528793"/>
          </a:xfrm>
          <a:prstGeom prst="rect">
            <a:avLst/>
          </a:prstGeom>
          <a:noFill/>
          <a:ln w="9525">
            <a:noFill/>
            <a:miter lim="800000"/>
            <a:headEnd/>
            <a:tailEnd/>
          </a:ln>
        </p:spPr>
      </p:pic>
      <p:sp>
        <p:nvSpPr>
          <p:cNvPr id="10" name="内容占位符 2">
            <a:extLst>
              <a:ext uri="{FF2B5EF4-FFF2-40B4-BE49-F238E27FC236}">
                <a16:creationId xmlns:a16="http://schemas.microsoft.com/office/drawing/2014/main" id="{879EF060-D35A-4F8D-8D86-E85A326A78A5}"/>
              </a:ext>
            </a:extLst>
          </p:cNvPr>
          <p:cNvSpPr txBox="1">
            <a:spLocks/>
          </p:cNvSpPr>
          <p:nvPr/>
        </p:nvSpPr>
        <p:spPr>
          <a:xfrm>
            <a:off x="480051" y="1621495"/>
            <a:ext cx="6798573" cy="43891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zh-CN" altLang="en-US" sz="2400" b="1">
                <a:solidFill>
                  <a:srgbClr val="C00000"/>
                </a:solidFill>
                <a:latin typeface="黑体" pitchFamily="49" charset="-122"/>
                <a:ea typeface="黑体" pitchFamily="49" charset="-122"/>
              </a:rPr>
              <a:t>数据仓库</a:t>
            </a:r>
            <a:r>
              <a:rPr lang="zh-CN" altLang="en-US" sz="2400">
                <a:latin typeface="黑体" pitchFamily="49" charset="-122"/>
                <a:ea typeface="黑体" pitchFamily="49" charset="-122"/>
              </a:rPr>
              <a:t>是是一个面向主题的、集成的、相对稳定的、反映历史变化的数据集合，用于支持管理决策。</a:t>
            </a:r>
            <a:endParaRPr lang="en-US" altLang="zh-CN" sz="2400">
              <a:latin typeface="黑体" pitchFamily="49" charset="-122"/>
              <a:ea typeface="黑体" pitchFamily="49" charset="-122"/>
            </a:endParaRPr>
          </a:p>
          <a:p>
            <a:pPr>
              <a:lnSpc>
                <a:spcPct val="120000"/>
              </a:lnSpc>
              <a:spcAft>
                <a:spcPts val="600"/>
              </a:spcAft>
            </a:pPr>
            <a:r>
              <a:rPr lang="zh-CN" altLang="en-US" sz="2400">
                <a:latin typeface="黑体" pitchFamily="49" charset="-122"/>
                <a:ea typeface="黑体" pitchFamily="49" charset="-122"/>
              </a:rPr>
              <a:t>数据仓库的四种类型</a:t>
            </a:r>
            <a:endParaRPr lang="en-US" altLang="zh-CN" sz="2400">
              <a:latin typeface="黑体" pitchFamily="49" charset="-122"/>
              <a:ea typeface="黑体" pitchFamily="49" charset="-122"/>
            </a:endParaRPr>
          </a:p>
          <a:p>
            <a:pPr lvl="1">
              <a:lnSpc>
                <a:spcPct val="120000"/>
              </a:lnSpc>
              <a:spcAft>
                <a:spcPts val="600"/>
              </a:spcAft>
            </a:pPr>
            <a:r>
              <a:rPr lang="zh-CN" altLang="en-US" sz="2000">
                <a:latin typeface="黑体" pitchFamily="49" charset="-122"/>
                <a:ea typeface="黑体" pitchFamily="49" charset="-122"/>
              </a:rPr>
              <a:t>传统数据仓库</a:t>
            </a:r>
          </a:p>
          <a:p>
            <a:pPr lvl="1">
              <a:lnSpc>
                <a:spcPct val="120000"/>
              </a:lnSpc>
              <a:spcAft>
                <a:spcPts val="600"/>
              </a:spcAft>
            </a:pPr>
            <a:r>
              <a:rPr lang="zh-CN" altLang="en-US" sz="2000">
                <a:latin typeface="黑体" pitchFamily="49" charset="-122"/>
                <a:ea typeface="黑体" pitchFamily="49" charset="-122"/>
              </a:rPr>
              <a:t>实时处理数据仓库</a:t>
            </a:r>
          </a:p>
          <a:p>
            <a:pPr lvl="1">
              <a:lnSpc>
                <a:spcPct val="120000"/>
              </a:lnSpc>
              <a:spcAft>
                <a:spcPts val="600"/>
              </a:spcAft>
            </a:pPr>
            <a:r>
              <a:rPr lang="zh-CN" altLang="en-US" sz="2000">
                <a:latin typeface="黑体" pitchFamily="49" charset="-122"/>
                <a:ea typeface="黑体" pitchFamily="49" charset="-122"/>
              </a:rPr>
              <a:t>关联发现数据仓库</a:t>
            </a:r>
          </a:p>
          <a:p>
            <a:pPr lvl="1">
              <a:lnSpc>
                <a:spcPct val="120000"/>
              </a:lnSpc>
              <a:spcAft>
                <a:spcPts val="600"/>
              </a:spcAft>
            </a:pPr>
            <a:r>
              <a:rPr lang="zh-CN" altLang="en-US" sz="2000">
                <a:latin typeface="黑体" pitchFamily="49" charset="-122"/>
                <a:ea typeface="黑体" pitchFamily="49" charset="-122"/>
              </a:rPr>
              <a:t>数据集市</a:t>
            </a:r>
            <a:endParaRPr lang="zh-CN" altLang="en-US" sz="2000" dirty="0">
              <a:latin typeface="黑体" pitchFamily="49" charset="-122"/>
              <a:ea typeface="黑体" pitchFamily="49" charset="-122"/>
            </a:endParaRPr>
          </a:p>
        </p:txBody>
      </p:sp>
    </p:spTree>
    <p:extLst>
      <p:ext uri="{BB962C8B-B14F-4D97-AF65-F5344CB8AC3E}">
        <p14:creationId xmlns:p14="http://schemas.microsoft.com/office/powerpoint/2010/main" val="2145683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extLst>
              <p:ext uri="{D42A27DB-BD31-4B8C-83A1-F6EECF244321}">
                <p14:modId xmlns:p14="http://schemas.microsoft.com/office/powerpoint/2010/main" val="200967243"/>
              </p:ext>
            </p:extLst>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ADBF428C-880B-4CCE-BC0D-96840D2F812B}"/>
              </a:ext>
            </a:extLst>
          </p:cNvPr>
          <p:cNvSpPr txBox="1"/>
          <p:nvPr/>
        </p:nvSpPr>
        <p:spPr>
          <a:xfrm>
            <a:off x="1775385" y="5793582"/>
            <a:ext cx="4134465" cy="523220"/>
          </a:xfrm>
          <a:prstGeom prst="rect">
            <a:avLst/>
          </a:prstGeom>
          <a:noFill/>
        </p:spPr>
        <p:txBody>
          <a:bodyPr wrap="none" rtlCol="0">
            <a:spAutoFit/>
          </a:bodyPr>
          <a:lstStyle/>
          <a:p>
            <a:r>
              <a:rPr lang="zh-CN" altLang="en-US" sz="2800" dirty="0">
                <a:solidFill>
                  <a:srgbClr val="C00000"/>
                </a:solidFill>
                <a:latin typeface="黑体" panose="02010609060101010101" pitchFamily="49" charset="-122"/>
                <a:ea typeface="黑体" panose="02010609060101010101" pitchFamily="49" charset="-122"/>
              </a:rPr>
              <a:t>数据库和数据仓库的挑战</a:t>
            </a:r>
            <a:endParaRPr lang="zh-CN" altLang="en-US" sz="2800" dirty="0">
              <a:solidFill>
                <a:srgbClr val="C00000"/>
              </a:solidFill>
              <a:latin typeface="Calibri" panose="020F0502020204030204" pitchFamily="34" charset="0"/>
              <a:ea typeface="黑体" panose="02010609060101010101" pitchFamily="49" charset="-122"/>
              <a:cs typeface="Calibri" panose="020F0502020204030204" pitchFamily="34" charset="0"/>
            </a:endParaRPr>
          </a:p>
        </p:txBody>
      </p:sp>
      <p:sp>
        <p:nvSpPr>
          <p:cNvPr id="9" name="内容占位符 2">
            <a:extLst>
              <a:ext uri="{FF2B5EF4-FFF2-40B4-BE49-F238E27FC236}">
                <a16:creationId xmlns:a16="http://schemas.microsoft.com/office/drawing/2014/main" id="{A86BF982-1113-48A3-BE96-E7B92171A510}"/>
              </a:ext>
            </a:extLst>
          </p:cNvPr>
          <p:cNvSpPr txBox="1">
            <a:spLocks/>
          </p:cNvSpPr>
          <p:nvPr/>
        </p:nvSpPr>
        <p:spPr>
          <a:xfrm>
            <a:off x="571500" y="1745490"/>
            <a:ext cx="9194292"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Aft>
                <a:spcPts val="600"/>
              </a:spcAft>
            </a:pPr>
            <a:r>
              <a:rPr lang="zh-CN" altLang="zh-CN" sz="3200" dirty="0">
                <a:latin typeface="黑体" pitchFamily="49" charset="-122"/>
                <a:ea typeface="黑体" pitchFamily="49" charset="-122"/>
              </a:rPr>
              <a:t>数据增长速度非常迅速</a:t>
            </a:r>
            <a:endParaRPr lang="en-US" altLang="zh-CN" sz="3200" dirty="0">
              <a:latin typeface="黑体" pitchFamily="49" charset="-122"/>
              <a:ea typeface="黑体" pitchFamily="49" charset="-122"/>
            </a:endParaRPr>
          </a:p>
          <a:p>
            <a:pPr>
              <a:lnSpc>
                <a:spcPct val="110000"/>
              </a:lnSpc>
              <a:spcAft>
                <a:spcPts val="600"/>
              </a:spcAft>
            </a:pPr>
            <a:r>
              <a:rPr lang="zh-CN" altLang="en-US" sz="3200" dirty="0">
                <a:latin typeface="黑体" pitchFamily="49" charset="-122"/>
                <a:ea typeface="黑体" pitchFamily="49" charset="-122"/>
              </a:rPr>
              <a:t>难以满足高并发读写的需求</a:t>
            </a:r>
          </a:p>
          <a:p>
            <a:pPr>
              <a:lnSpc>
                <a:spcPct val="110000"/>
              </a:lnSpc>
              <a:spcAft>
                <a:spcPts val="600"/>
              </a:spcAft>
            </a:pPr>
            <a:r>
              <a:rPr lang="zh-CN" altLang="en-US" sz="3200" dirty="0">
                <a:latin typeface="黑体" pitchFamily="49" charset="-122"/>
                <a:ea typeface="黑体" pitchFamily="49" charset="-122"/>
              </a:rPr>
              <a:t>难以满足对海量数据高效率存储和访问的需求</a:t>
            </a:r>
          </a:p>
          <a:p>
            <a:pPr>
              <a:lnSpc>
                <a:spcPct val="110000"/>
              </a:lnSpc>
              <a:spcAft>
                <a:spcPts val="600"/>
              </a:spcAft>
            </a:pPr>
            <a:r>
              <a:rPr lang="zh-CN" altLang="en-US" sz="3200" dirty="0">
                <a:latin typeface="黑体" pitchFamily="49" charset="-122"/>
                <a:ea typeface="黑体" pitchFamily="49" charset="-122"/>
              </a:rPr>
              <a:t>难以满足对数据库高可扩展性和高可用性的需求</a:t>
            </a:r>
          </a:p>
          <a:p>
            <a:pPr>
              <a:lnSpc>
                <a:spcPct val="110000"/>
              </a:lnSpc>
              <a:spcAft>
                <a:spcPts val="600"/>
              </a:spcAft>
            </a:pPr>
            <a:endParaRPr lang="en-US" altLang="zh-CN" sz="3200" dirty="0">
              <a:latin typeface="黑体" pitchFamily="49" charset="-122"/>
              <a:ea typeface="黑体" pitchFamily="49" charset="-122"/>
            </a:endParaRPr>
          </a:p>
        </p:txBody>
      </p:sp>
      <p:pic>
        <p:nvPicPr>
          <p:cNvPr id="6" name="Picture 1">
            <a:extLst>
              <a:ext uri="{FF2B5EF4-FFF2-40B4-BE49-F238E27FC236}">
                <a16:creationId xmlns:a16="http://schemas.microsoft.com/office/drawing/2014/main" id="{3AD1F1F6-59D3-44D5-8895-62C6A954BE1D}"/>
              </a:ext>
            </a:extLst>
          </p:cNvPr>
          <p:cNvPicPr>
            <a:picLocks noChangeAspect="1" noChangeArrowheads="1"/>
          </p:cNvPicPr>
          <p:nvPr/>
        </p:nvPicPr>
        <p:blipFill>
          <a:blip r:embed="rId7" cstate="print"/>
          <a:srcRect/>
          <a:stretch>
            <a:fillRect/>
          </a:stretch>
        </p:blipFill>
        <p:spPr bwMode="auto">
          <a:xfrm>
            <a:off x="9874250" y="1745490"/>
            <a:ext cx="1746250" cy="1739877"/>
          </a:xfrm>
          <a:prstGeom prst="rect">
            <a:avLst/>
          </a:prstGeom>
          <a:noFill/>
          <a:ln w="9525">
            <a:noFill/>
            <a:miter lim="800000"/>
            <a:headEnd/>
            <a:tailEnd/>
          </a:ln>
        </p:spPr>
      </p:pic>
    </p:spTree>
    <p:extLst>
      <p:ext uri="{BB962C8B-B14F-4D97-AF65-F5344CB8AC3E}">
        <p14:creationId xmlns:p14="http://schemas.microsoft.com/office/powerpoint/2010/main" val="2509003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1404D00F-E469-47F0-8646-F4822427CBA4}"/>
              </a:ext>
            </a:extLst>
          </p:cNvPr>
          <p:cNvSpPr txBox="1">
            <a:spLocks/>
          </p:cNvSpPr>
          <p:nvPr/>
        </p:nvSpPr>
        <p:spPr>
          <a:xfrm>
            <a:off x="571500" y="1503025"/>
            <a:ext cx="7372864" cy="40687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zh-CN" sz="2400" dirty="0">
                <a:latin typeface="Calibri" panose="020F0502020204030204" pitchFamily="34" charset="0"/>
                <a:ea typeface="黑体" panose="02010609060101010101" pitchFamily="49" charset="-122"/>
              </a:rPr>
              <a:t>主要面对的是</a:t>
            </a:r>
            <a:r>
              <a:rPr lang="zh-CN" altLang="zh-CN" sz="2400" dirty="0">
                <a:solidFill>
                  <a:srgbClr val="C00000"/>
                </a:solidFill>
                <a:latin typeface="Calibri" panose="020F0502020204030204" pitchFamily="34" charset="0"/>
                <a:ea typeface="黑体" panose="02010609060101010101" pitchFamily="49" charset="-122"/>
              </a:rPr>
              <a:t>大规模的结构化数据</a:t>
            </a:r>
            <a:r>
              <a:rPr lang="zh-CN" altLang="en-US" sz="2400" dirty="0">
                <a:latin typeface="Calibri" panose="020F0502020204030204" pitchFamily="34" charset="0"/>
                <a:ea typeface="黑体" panose="02010609060101010101" pitchFamily="49" charset="-122"/>
              </a:rPr>
              <a:t>，</a:t>
            </a:r>
            <a:r>
              <a:rPr lang="zh-CN" altLang="zh-CN" sz="2400" dirty="0">
                <a:latin typeface="Calibri" panose="020F0502020204030204" pitchFamily="34" charset="0"/>
                <a:ea typeface="黑体" panose="02010609060101010101" pitchFamily="49" charset="-122"/>
              </a:rPr>
              <a:t>采用新型数据库集群。</a:t>
            </a:r>
            <a:endParaRPr lang="en-US" altLang="zh-CN" sz="2400" dirty="0">
              <a:latin typeface="Calibri" panose="020F0502020204030204" pitchFamily="34" charset="0"/>
              <a:ea typeface="黑体" panose="02010609060101010101" pitchFamily="49" charset="-122"/>
            </a:endParaRPr>
          </a:p>
          <a:p>
            <a:pPr>
              <a:lnSpc>
                <a:spcPct val="110000"/>
              </a:lnSpc>
            </a:pPr>
            <a:r>
              <a:rPr lang="zh-CN" altLang="zh-CN" sz="2400" dirty="0">
                <a:latin typeface="Calibri" panose="020F0502020204030204" pitchFamily="34" charset="0"/>
                <a:ea typeface="黑体" panose="02010609060101010101" pitchFamily="49" charset="-122"/>
              </a:rPr>
              <a:t>通过列存储或行列混合存储以及粗粒度索引等技术，结合</a:t>
            </a:r>
            <a:r>
              <a:rPr lang="en-US" altLang="zh-CN" sz="2400" dirty="0">
                <a:solidFill>
                  <a:srgbClr val="C00000"/>
                </a:solidFill>
                <a:latin typeface="Calibri" panose="020F0502020204030204" pitchFamily="34" charset="0"/>
                <a:ea typeface="黑体" panose="02010609060101010101" pitchFamily="49" charset="-122"/>
              </a:rPr>
              <a:t>MPP</a:t>
            </a:r>
            <a:r>
              <a:rPr lang="zh-CN" altLang="zh-CN" sz="2400" dirty="0">
                <a:solidFill>
                  <a:srgbClr val="C00000"/>
                </a:solidFill>
                <a:latin typeface="Calibri" panose="020F0502020204030204" pitchFamily="34" charset="0"/>
                <a:ea typeface="黑体" panose="02010609060101010101" pitchFamily="49" charset="-122"/>
              </a:rPr>
              <a:t>（</a:t>
            </a:r>
            <a:r>
              <a:rPr lang="en-US" altLang="zh-CN" sz="2400" dirty="0">
                <a:solidFill>
                  <a:srgbClr val="C00000"/>
                </a:solidFill>
                <a:latin typeface="Calibri" panose="020F0502020204030204" pitchFamily="34" charset="0"/>
                <a:ea typeface="黑体" panose="02010609060101010101" pitchFamily="49" charset="-122"/>
              </a:rPr>
              <a:t>Massive Parallel Processing</a:t>
            </a:r>
            <a:r>
              <a:rPr lang="zh-CN" altLang="zh-CN" sz="2400" dirty="0">
                <a:solidFill>
                  <a:srgbClr val="C00000"/>
                </a:solidFill>
                <a:latin typeface="Calibri" panose="020F0502020204030204" pitchFamily="34" charset="0"/>
                <a:ea typeface="黑体" panose="02010609060101010101" pitchFamily="49" charset="-122"/>
              </a:rPr>
              <a:t>）</a:t>
            </a:r>
            <a:r>
              <a:rPr lang="zh-CN" altLang="zh-CN" sz="2400" dirty="0">
                <a:latin typeface="Calibri" panose="020F0502020204030204" pitchFamily="34" charset="0"/>
                <a:ea typeface="黑体" panose="02010609060101010101" pitchFamily="49" charset="-122"/>
              </a:rPr>
              <a:t>架构高效的分布式计算模式，实现对</a:t>
            </a:r>
            <a:r>
              <a:rPr lang="en-US" altLang="zh-CN" sz="2400" dirty="0">
                <a:latin typeface="Calibri" panose="020F0502020204030204" pitchFamily="34" charset="0"/>
                <a:ea typeface="黑体" panose="02010609060101010101" pitchFamily="49" charset="-122"/>
              </a:rPr>
              <a:t> PB </a:t>
            </a:r>
            <a:r>
              <a:rPr lang="zh-CN" altLang="zh-CN" sz="2400" dirty="0">
                <a:latin typeface="Calibri" panose="020F0502020204030204" pitchFamily="34" charset="0"/>
                <a:ea typeface="黑体" panose="02010609060101010101" pitchFamily="49" charset="-122"/>
              </a:rPr>
              <a:t>量级数据的存储和管理。</a:t>
            </a:r>
            <a:endParaRPr lang="en-US" altLang="zh-CN" sz="2400" dirty="0">
              <a:latin typeface="Calibri" panose="020F0502020204030204" pitchFamily="34" charset="0"/>
              <a:ea typeface="黑体" panose="02010609060101010101" pitchFamily="49" charset="-122"/>
            </a:endParaRPr>
          </a:p>
          <a:p>
            <a:pPr>
              <a:lnSpc>
                <a:spcPct val="110000"/>
              </a:lnSpc>
            </a:pPr>
            <a:r>
              <a:rPr lang="zh-CN" altLang="en-US" sz="2400" dirty="0">
                <a:latin typeface="Calibri" panose="020F0502020204030204" pitchFamily="34" charset="0"/>
                <a:ea typeface="黑体" panose="02010609060101010101" pitchFamily="49" charset="-122"/>
              </a:rPr>
              <a:t>实例：</a:t>
            </a:r>
            <a:r>
              <a:rPr lang="en-US" altLang="zh-CN" sz="2400" dirty="0">
                <a:latin typeface="Calibri" panose="020F0502020204030204" pitchFamily="34" charset="0"/>
                <a:ea typeface="黑体" panose="02010609060101010101" pitchFamily="49" charset="-122"/>
              </a:rPr>
              <a:t>SAP HANA</a:t>
            </a:r>
          </a:p>
          <a:p>
            <a:pPr>
              <a:lnSpc>
                <a:spcPct val="110000"/>
              </a:lnSpc>
            </a:pPr>
            <a:r>
              <a:rPr lang="zh-CN" altLang="en-US" sz="2400" dirty="0">
                <a:latin typeface="Calibri" panose="020F0502020204030204" pitchFamily="34" charset="0"/>
                <a:ea typeface="黑体" panose="02010609060101010101" pitchFamily="49" charset="-122"/>
              </a:rPr>
              <a:t>缺点：</a:t>
            </a:r>
            <a:r>
              <a:rPr lang="en-US" altLang="zh-CN" sz="2400" dirty="0">
                <a:latin typeface="Calibri" panose="020F0502020204030204" pitchFamily="34" charset="0"/>
                <a:ea typeface="黑体" panose="02010609060101010101" pitchFamily="49" charset="-122"/>
              </a:rPr>
              <a:t>MPP</a:t>
            </a:r>
            <a:r>
              <a:rPr lang="zh-CN" altLang="en-US" sz="2400" dirty="0">
                <a:latin typeface="Calibri" panose="020F0502020204030204" pitchFamily="34" charset="0"/>
                <a:ea typeface="黑体" panose="02010609060101010101" pitchFamily="49" charset="-122"/>
              </a:rPr>
              <a:t>并行数据库和内存数据库依赖昂贵的硬件配置，其中的很多商业软件还有价格高昂的使用许可证。</a:t>
            </a:r>
          </a:p>
        </p:txBody>
      </p:sp>
      <p:pic>
        <p:nvPicPr>
          <p:cNvPr id="5" name="Picture 2">
            <a:extLst>
              <a:ext uri="{FF2B5EF4-FFF2-40B4-BE49-F238E27FC236}">
                <a16:creationId xmlns:a16="http://schemas.microsoft.com/office/drawing/2014/main" id="{C189EB64-9828-4557-810D-4B4095B3163D}"/>
              </a:ext>
            </a:extLst>
          </p:cNvPr>
          <p:cNvPicPr>
            <a:picLocks noChangeAspect="1" noChangeArrowheads="1"/>
          </p:cNvPicPr>
          <p:nvPr/>
        </p:nvPicPr>
        <p:blipFill>
          <a:blip r:embed="rId7" cstate="print"/>
          <a:srcRect/>
          <a:stretch>
            <a:fillRect/>
          </a:stretch>
        </p:blipFill>
        <p:spPr bwMode="auto">
          <a:xfrm>
            <a:off x="8321418" y="2889369"/>
            <a:ext cx="2967488" cy="1944216"/>
          </a:xfrm>
          <a:prstGeom prst="rect">
            <a:avLst/>
          </a:prstGeom>
          <a:noFill/>
          <a:ln w="9525">
            <a:noFill/>
            <a:miter lim="800000"/>
            <a:headEnd/>
            <a:tailEnd/>
          </a:ln>
        </p:spPr>
      </p:pic>
      <p:pic>
        <p:nvPicPr>
          <p:cNvPr id="7" name="Picture 3">
            <a:extLst>
              <a:ext uri="{FF2B5EF4-FFF2-40B4-BE49-F238E27FC236}">
                <a16:creationId xmlns:a16="http://schemas.microsoft.com/office/drawing/2014/main" id="{F8EB9100-7A23-4473-A311-7BCDB7571C4A}"/>
              </a:ext>
            </a:extLst>
          </p:cNvPr>
          <p:cNvPicPr>
            <a:picLocks noChangeAspect="1" noChangeArrowheads="1"/>
          </p:cNvPicPr>
          <p:nvPr/>
        </p:nvPicPr>
        <p:blipFill>
          <a:blip r:embed="rId8" cstate="print"/>
          <a:srcRect/>
          <a:stretch>
            <a:fillRect/>
          </a:stretch>
        </p:blipFill>
        <p:spPr bwMode="auto">
          <a:xfrm>
            <a:off x="7944364" y="2349738"/>
            <a:ext cx="1860798" cy="539631"/>
          </a:xfrm>
          <a:prstGeom prst="rect">
            <a:avLst/>
          </a:prstGeom>
          <a:noFill/>
          <a:ln w="9525">
            <a:noFill/>
            <a:miter lim="800000"/>
            <a:headEnd/>
            <a:tailEnd/>
          </a:ln>
        </p:spPr>
      </p:pic>
      <p:sp>
        <p:nvSpPr>
          <p:cNvPr id="13" name="标题 1">
            <a:extLst>
              <a:ext uri="{FF2B5EF4-FFF2-40B4-BE49-F238E27FC236}">
                <a16:creationId xmlns:a16="http://schemas.microsoft.com/office/drawing/2014/main" id="{9D6F4BC5-F607-42D1-992B-7419EE391380}"/>
              </a:ext>
            </a:extLst>
          </p:cNvPr>
          <p:cNvSpPr txBox="1">
            <a:spLocks/>
          </p:cNvSpPr>
          <p:nvPr/>
        </p:nvSpPr>
        <p:spPr>
          <a:xfrm>
            <a:off x="1001774" y="5785376"/>
            <a:ext cx="5502151" cy="539631"/>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2400" b="0" dirty="0">
                <a:solidFill>
                  <a:srgbClr val="C00000"/>
                </a:solidFill>
                <a:latin typeface="+mn-lt"/>
                <a:ea typeface="黑体" pitchFamily="49" charset="-122"/>
              </a:rPr>
              <a:t>MPP</a:t>
            </a:r>
            <a:r>
              <a:rPr lang="zh-CN" altLang="en-US" sz="2400" b="0" dirty="0">
                <a:solidFill>
                  <a:srgbClr val="C00000"/>
                </a:solidFill>
                <a:latin typeface="+mn-lt"/>
                <a:ea typeface="黑体" pitchFamily="49" charset="-122"/>
              </a:rPr>
              <a:t>并行数据库和内存数据库</a:t>
            </a:r>
          </a:p>
        </p:txBody>
      </p:sp>
    </p:spTree>
    <p:extLst>
      <p:ext uri="{BB962C8B-B14F-4D97-AF65-F5344CB8AC3E}">
        <p14:creationId xmlns:p14="http://schemas.microsoft.com/office/powerpoint/2010/main" val="3124715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1404D00F-E469-47F0-8646-F4822427CBA4}"/>
              </a:ext>
            </a:extLst>
          </p:cNvPr>
          <p:cNvSpPr txBox="1">
            <a:spLocks/>
          </p:cNvSpPr>
          <p:nvPr/>
        </p:nvSpPr>
        <p:spPr>
          <a:xfrm>
            <a:off x="571500" y="1716657"/>
            <a:ext cx="6890004" cy="40687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latin typeface="Calibri" panose="020F0502020204030204" pitchFamily="34" charset="0"/>
                <a:ea typeface="黑体" panose="02010609060101010101" pitchFamily="49" charset="-122"/>
              </a:rPr>
              <a:t>面对的是</a:t>
            </a:r>
            <a:r>
              <a:rPr lang="zh-CN" altLang="en-US" sz="2400" dirty="0">
                <a:solidFill>
                  <a:srgbClr val="C00000"/>
                </a:solidFill>
                <a:latin typeface="Calibri" panose="020F0502020204030204" pitchFamily="34" charset="0"/>
                <a:ea typeface="黑体" panose="02010609060101010101" pitchFamily="49" charset="-122"/>
              </a:rPr>
              <a:t>半结构化和非结构化数据</a:t>
            </a:r>
            <a:r>
              <a:rPr lang="zh-CN" altLang="en-US" sz="2400" dirty="0">
                <a:latin typeface="Calibri" panose="020F0502020204030204" pitchFamily="34" charset="0"/>
                <a:ea typeface="黑体" panose="02010609060101010101" pitchFamily="49" charset="-122"/>
              </a:rPr>
              <a:t>，通过对</a:t>
            </a:r>
            <a:r>
              <a:rPr lang="en-US" altLang="zh-CN" sz="2400" dirty="0">
                <a:latin typeface="Calibri" panose="020F0502020204030204" pitchFamily="34" charset="0"/>
                <a:ea typeface="黑体" panose="02010609060101010101" pitchFamily="49" charset="-122"/>
              </a:rPr>
              <a:t>Hadoop</a:t>
            </a:r>
            <a:r>
              <a:rPr lang="zh-CN" altLang="en-US" sz="2400" dirty="0">
                <a:latin typeface="Calibri" panose="020F0502020204030204" pitchFamily="34" charset="0"/>
                <a:ea typeface="黑体" panose="02010609060101010101" pitchFamily="49" charset="-122"/>
              </a:rPr>
              <a:t>生态体系的技术扩展和封装，实现对半结构化和非结构化数据的存储、管理、计算等功能。</a:t>
            </a:r>
          </a:p>
          <a:p>
            <a:pPr>
              <a:lnSpc>
                <a:spcPct val="110000"/>
              </a:lnSpc>
            </a:pPr>
            <a:r>
              <a:rPr lang="zh-CN" altLang="en-US" sz="2400" dirty="0">
                <a:latin typeface="Calibri" panose="020F0502020204030204" pitchFamily="34" charset="0"/>
                <a:ea typeface="黑体" panose="02010609060101010101" pitchFamily="49" charset="-122"/>
              </a:rPr>
              <a:t>用户可以在不了解分布式底层细节的情况下，轻松地在</a:t>
            </a:r>
            <a:r>
              <a:rPr lang="en-US" altLang="zh-CN" sz="2400" dirty="0">
                <a:latin typeface="Calibri" panose="020F0502020204030204" pitchFamily="34" charset="0"/>
                <a:ea typeface="黑体" panose="02010609060101010101" pitchFamily="49" charset="-122"/>
              </a:rPr>
              <a:t>Hadoop</a:t>
            </a:r>
            <a:r>
              <a:rPr lang="zh-CN" altLang="en-US" sz="2400" dirty="0">
                <a:latin typeface="Calibri" panose="020F0502020204030204" pitchFamily="34" charset="0"/>
                <a:ea typeface="黑体" panose="02010609060101010101" pitchFamily="49" charset="-122"/>
              </a:rPr>
              <a:t>上开发和运行处理大规模数据的分布式程序，充分利用集群的威力高速运算和存储。</a:t>
            </a:r>
          </a:p>
          <a:p>
            <a:pPr>
              <a:lnSpc>
                <a:spcPct val="110000"/>
              </a:lnSpc>
            </a:pPr>
            <a:r>
              <a:rPr lang="zh-CN" altLang="en-US" sz="2400" dirty="0">
                <a:latin typeface="Calibri" panose="020F0502020204030204" pitchFamily="34" charset="0"/>
                <a:ea typeface="黑体" panose="02010609060101010101" pitchFamily="49" charset="-122"/>
              </a:rPr>
              <a:t>低成本、高可靠、高扩展、高有效、高容错等特性让</a:t>
            </a:r>
            <a:r>
              <a:rPr lang="en-US" altLang="zh-CN" sz="2400" dirty="0">
                <a:latin typeface="Calibri" panose="020F0502020204030204" pitchFamily="34" charset="0"/>
                <a:ea typeface="黑体" panose="02010609060101010101" pitchFamily="49" charset="-122"/>
              </a:rPr>
              <a:t>Hadoop</a:t>
            </a:r>
            <a:r>
              <a:rPr lang="zh-CN" altLang="en-US" sz="2400" dirty="0">
                <a:latin typeface="Calibri" panose="020F0502020204030204" pitchFamily="34" charset="0"/>
                <a:ea typeface="黑体" panose="02010609060101010101" pitchFamily="49" charset="-122"/>
              </a:rPr>
              <a:t>成为最流行的大数据分析系统。</a:t>
            </a:r>
          </a:p>
        </p:txBody>
      </p:sp>
      <p:sp>
        <p:nvSpPr>
          <p:cNvPr id="13" name="标题 1">
            <a:extLst>
              <a:ext uri="{FF2B5EF4-FFF2-40B4-BE49-F238E27FC236}">
                <a16:creationId xmlns:a16="http://schemas.microsoft.com/office/drawing/2014/main" id="{9D6F4BC5-F607-42D1-992B-7419EE391380}"/>
              </a:ext>
            </a:extLst>
          </p:cNvPr>
          <p:cNvSpPr txBox="1">
            <a:spLocks/>
          </p:cNvSpPr>
          <p:nvPr/>
        </p:nvSpPr>
        <p:spPr>
          <a:xfrm>
            <a:off x="1001774" y="5785376"/>
            <a:ext cx="5502151" cy="539631"/>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400" b="0" dirty="0">
                <a:solidFill>
                  <a:srgbClr val="C00000"/>
                </a:solidFill>
                <a:latin typeface="+mn-lt"/>
                <a:ea typeface="黑体" pitchFamily="49" charset="-122"/>
              </a:rPr>
              <a:t>基于 </a:t>
            </a:r>
            <a:r>
              <a:rPr lang="en-US" altLang="zh-CN" sz="2400" b="0" dirty="0">
                <a:solidFill>
                  <a:srgbClr val="C00000"/>
                </a:solidFill>
                <a:latin typeface="+mn-lt"/>
                <a:ea typeface="黑体" pitchFamily="49" charset="-122"/>
              </a:rPr>
              <a:t>Hadoop </a:t>
            </a:r>
            <a:r>
              <a:rPr lang="zh-CN" altLang="en-US" sz="2400" b="0" dirty="0">
                <a:solidFill>
                  <a:srgbClr val="C00000"/>
                </a:solidFill>
                <a:latin typeface="+mn-lt"/>
                <a:ea typeface="黑体" pitchFamily="49" charset="-122"/>
              </a:rPr>
              <a:t>开源体系的大数据系统</a:t>
            </a:r>
          </a:p>
        </p:txBody>
      </p:sp>
      <p:pic>
        <p:nvPicPr>
          <p:cNvPr id="1026" name="Picture 2" descr="Hadoop Ecosystem and Their Components - A Complete Tutorial - DataFlair">
            <a:extLst>
              <a:ext uri="{FF2B5EF4-FFF2-40B4-BE49-F238E27FC236}">
                <a16:creationId xmlns:a16="http://schemas.microsoft.com/office/drawing/2014/main" id="{1FA5B61C-5BB2-4D80-9A07-73AB8A234B0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556501" y="2216045"/>
            <a:ext cx="4635497" cy="2425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155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1404D00F-E469-47F0-8646-F4822427CBA4}"/>
              </a:ext>
            </a:extLst>
          </p:cNvPr>
          <p:cNvSpPr txBox="1">
            <a:spLocks/>
          </p:cNvSpPr>
          <p:nvPr/>
        </p:nvSpPr>
        <p:spPr>
          <a:xfrm>
            <a:off x="571500" y="1716657"/>
            <a:ext cx="10925556" cy="366001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3200" dirty="0">
                <a:latin typeface="Calibri" panose="020F0502020204030204" pitchFamily="34" charset="0"/>
                <a:ea typeface="黑体" panose="02010609060101010101" pitchFamily="49" charset="-122"/>
              </a:rPr>
              <a:t>面对的是结构化和非结构化混合的大数据。采用</a:t>
            </a:r>
            <a:r>
              <a:rPr lang="en-US" altLang="zh-CN" sz="3200" dirty="0">
                <a:latin typeface="Calibri" panose="020F0502020204030204" pitchFamily="34" charset="0"/>
                <a:ea typeface="黑体" panose="02010609060101010101" pitchFamily="49" charset="-122"/>
              </a:rPr>
              <a:t>MPP</a:t>
            </a:r>
            <a:r>
              <a:rPr lang="zh-CN" altLang="en-US" sz="3200" dirty="0">
                <a:latin typeface="Calibri" panose="020F0502020204030204" pitchFamily="34" charset="0"/>
                <a:ea typeface="黑体" panose="02010609060101010101" pitchFamily="49" charset="-122"/>
              </a:rPr>
              <a:t>并行数据库与</a:t>
            </a:r>
            <a:r>
              <a:rPr lang="en-US" altLang="zh-CN" sz="3200" dirty="0">
                <a:latin typeface="Calibri" panose="020F0502020204030204" pitchFamily="34" charset="0"/>
                <a:ea typeface="黑体" panose="02010609060101010101" pitchFamily="49" charset="-122"/>
              </a:rPr>
              <a:t>Hadoop</a:t>
            </a:r>
            <a:r>
              <a:rPr lang="zh-CN" altLang="en-US" sz="3200" dirty="0">
                <a:latin typeface="Calibri" panose="020F0502020204030204" pitchFamily="34" charset="0"/>
                <a:ea typeface="黑体" panose="02010609060101010101" pitchFamily="49" charset="-122"/>
              </a:rPr>
              <a:t>的混合集群来实现对百</a:t>
            </a:r>
            <a:r>
              <a:rPr lang="en-US" altLang="zh-CN" sz="3200" dirty="0">
                <a:latin typeface="Calibri" panose="020F0502020204030204" pitchFamily="34" charset="0"/>
                <a:ea typeface="黑体" panose="02010609060101010101" pitchFamily="49" charset="-122"/>
              </a:rPr>
              <a:t>PB</a:t>
            </a:r>
            <a:r>
              <a:rPr lang="zh-CN" altLang="en-US" sz="3200" dirty="0">
                <a:latin typeface="Calibri" panose="020F0502020204030204" pitchFamily="34" charset="0"/>
                <a:ea typeface="黑体" panose="02010609060101010101" pitchFamily="49" charset="-122"/>
              </a:rPr>
              <a:t>量级、</a:t>
            </a:r>
            <a:r>
              <a:rPr lang="en-US" altLang="zh-CN" sz="3200" dirty="0">
                <a:latin typeface="Calibri" panose="020F0502020204030204" pitchFamily="34" charset="0"/>
                <a:ea typeface="黑体" panose="02010609060101010101" pitchFamily="49" charset="-122"/>
              </a:rPr>
              <a:t>EB</a:t>
            </a:r>
            <a:r>
              <a:rPr lang="zh-CN" altLang="en-US" sz="3200" dirty="0">
                <a:latin typeface="Calibri" panose="020F0502020204030204" pitchFamily="34" charset="0"/>
                <a:ea typeface="黑体" panose="02010609060101010101" pitchFamily="49" charset="-122"/>
              </a:rPr>
              <a:t>量级数据的存储和管理。</a:t>
            </a:r>
          </a:p>
          <a:p>
            <a:pPr lvl="1">
              <a:lnSpc>
                <a:spcPct val="110000"/>
              </a:lnSpc>
            </a:pPr>
            <a:r>
              <a:rPr lang="zh-CN" altLang="en-US" sz="2800" dirty="0">
                <a:latin typeface="Calibri" panose="020F0502020204030204" pitchFamily="34" charset="0"/>
                <a:ea typeface="黑体" panose="02010609060101010101" pitchFamily="49" charset="-122"/>
              </a:rPr>
              <a:t>用</a:t>
            </a:r>
            <a:r>
              <a:rPr lang="en-US" altLang="zh-CN" sz="2800" dirty="0">
                <a:latin typeface="Calibri" panose="020F0502020204030204" pitchFamily="34" charset="0"/>
                <a:ea typeface="黑体" panose="02010609060101010101" pitchFamily="49" charset="-122"/>
              </a:rPr>
              <a:t>MPP</a:t>
            </a:r>
            <a:r>
              <a:rPr lang="zh-CN" altLang="en-US" sz="2800" dirty="0">
                <a:latin typeface="Calibri" panose="020F0502020204030204" pitchFamily="34" charset="0"/>
                <a:ea typeface="黑体" panose="02010609060101010101" pitchFamily="49" charset="-122"/>
              </a:rPr>
              <a:t>来管理计算高质量的结构化数据，提供强大的</a:t>
            </a:r>
            <a:r>
              <a:rPr lang="en-US" altLang="zh-CN" sz="2800" dirty="0">
                <a:latin typeface="Calibri" panose="020F0502020204030204" pitchFamily="34" charset="0"/>
                <a:ea typeface="黑体" panose="02010609060101010101" pitchFamily="49" charset="-122"/>
              </a:rPr>
              <a:t>SQL</a:t>
            </a:r>
            <a:r>
              <a:rPr lang="zh-CN" altLang="en-US" sz="2800" dirty="0">
                <a:latin typeface="Calibri" panose="020F0502020204030204" pitchFamily="34" charset="0"/>
                <a:ea typeface="黑体" panose="02010609060101010101" pitchFamily="49" charset="-122"/>
              </a:rPr>
              <a:t>和联机事务处理服务；</a:t>
            </a:r>
          </a:p>
          <a:p>
            <a:pPr lvl="1">
              <a:lnSpc>
                <a:spcPct val="110000"/>
              </a:lnSpc>
            </a:pPr>
            <a:r>
              <a:rPr lang="zh-CN" altLang="en-US" sz="2800" dirty="0">
                <a:latin typeface="Calibri" panose="020F0502020204030204" pitchFamily="34" charset="0"/>
                <a:ea typeface="黑体" panose="02010609060101010101" pitchFamily="49" charset="-122"/>
              </a:rPr>
              <a:t>用</a:t>
            </a:r>
            <a:r>
              <a:rPr lang="en-US" altLang="zh-CN" sz="2800" dirty="0">
                <a:latin typeface="Calibri" panose="020F0502020204030204" pitchFamily="34" charset="0"/>
                <a:ea typeface="黑体" panose="02010609060101010101" pitchFamily="49" charset="-122"/>
              </a:rPr>
              <a:t>Hadoop</a:t>
            </a:r>
            <a:r>
              <a:rPr lang="zh-CN" altLang="en-US" sz="2800" dirty="0">
                <a:latin typeface="Calibri" panose="020F0502020204030204" pitchFamily="34" charset="0"/>
                <a:ea typeface="黑体" panose="02010609060101010101" pitchFamily="49" charset="-122"/>
              </a:rPr>
              <a:t>实现对半结构化和非结构化数据的处理，以支持诸如内容检索、深度挖掘与综合分析等新型应用。</a:t>
            </a:r>
          </a:p>
        </p:txBody>
      </p:sp>
      <p:sp>
        <p:nvSpPr>
          <p:cNvPr id="13" name="标题 1">
            <a:extLst>
              <a:ext uri="{FF2B5EF4-FFF2-40B4-BE49-F238E27FC236}">
                <a16:creationId xmlns:a16="http://schemas.microsoft.com/office/drawing/2014/main" id="{9D6F4BC5-F607-42D1-992B-7419EE391380}"/>
              </a:ext>
            </a:extLst>
          </p:cNvPr>
          <p:cNvSpPr txBox="1">
            <a:spLocks/>
          </p:cNvSpPr>
          <p:nvPr/>
        </p:nvSpPr>
        <p:spPr>
          <a:xfrm>
            <a:off x="1001774" y="5785376"/>
            <a:ext cx="5502151" cy="539631"/>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en-US" altLang="zh-CN" sz="2400" b="0" dirty="0">
                <a:solidFill>
                  <a:srgbClr val="C00000"/>
                </a:solidFill>
                <a:latin typeface="+mn-lt"/>
                <a:ea typeface="黑体" pitchFamily="49" charset="-122"/>
              </a:rPr>
              <a:t>MPP </a:t>
            </a:r>
            <a:r>
              <a:rPr lang="zh-CN" altLang="en-US" sz="2400" b="0" dirty="0">
                <a:solidFill>
                  <a:srgbClr val="C00000"/>
                </a:solidFill>
                <a:latin typeface="+mn-lt"/>
                <a:ea typeface="黑体" pitchFamily="49" charset="-122"/>
              </a:rPr>
              <a:t>并行数据库与 </a:t>
            </a:r>
            <a:r>
              <a:rPr lang="en-US" altLang="zh-CN" sz="2400" b="0" dirty="0">
                <a:solidFill>
                  <a:srgbClr val="C00000"/>
                </a:solidFill>
                <a:latin typeface="+mn-lt"/>
                <a:ea typeface="黑体" pitchFamily="49" charset="-122"/>
              </a:rPr>
              <a:t>Hadoop </a:t>
            </a:r>
            <a:r>
              <a:rPr lang="zh-CN" altLang="en-US" sz="2400" b="0" dirty="0">
                <a:solidFill>
                  <a:srgbClr val="C00000"/>
                </a:solidFill>
                <a:latin typeface="+mn-lt"/>
                <a:ea typeface="黑体" pitchFamily="49" charset="-122"/>
              </a:rPr>
              <a:t>的混合集群</a:t>
            </a:r>
          </a:p>
        </p:txBody>
      </p:sp>
    </p:spTree>
    <p:extLst>
      <p:ext uri="{BB962C8B-B14F-4D97-AF65-F5344CB8AC3E}">
        <p14:creationId xmlns:p14="http://schemas.microsoft.com/office/powerpoint/2010/main" val="3024122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数据管理历程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6.3  </a:t>
            </a:r>
            <a:r>
              <a:rPr lang="zh-CN" altLang="en-US" dirty="0"/>
              <a:t>数据管理</a:t>
            </a:r>
          </a:p>
        </p:txBody>
      </p:sp>
      <p:graphicFrame>
        <p:nvGraphicFramePr>
          <p:cNvPr id="2" name="图示 1">
            <a:extLst>
              <a:ext uri="{FF2B5EF4-FFF2-40B4-BE49-F238E27FC236}">
                <a16:creationId xmlns:a16="http://schemas.microsoft.com/office/drawing/2014/main" id="{F824126B-1A23-45A0-B9C8-ECE4C82D4040}"/>
              </a:ext>
            </a:extLst>
          </p:cNvPr>
          <p:cNvGraphicFramePr/>
          <p:nvPr/>
        </p:nvGraphicFramePr>
        <p:xfrm>
          <a:off x="2032000" y="719667"/>
          <a:ext cx="8128000" cy="593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a:extLst>
              <a:ext uri="{FF2B5EF4-FFF2-40B4-BE49-F238E27FC236}">
                <a16:creationId xmlns:a16="http://schemas.microsoft.com/office/drawing/2014/main" id="{1404D00F-E469-47F0-8646-F4822427CBA4}"/>
              </a:ext>
            </a:extLst>
          </p:cNvPr>
          <p:cNvSpPr txBox="1">
            <a:spLocks/>
          </p:cNvSpPr>
          <p:nvPr/>
        </p:nvSpPr>
        <p:spPr>
          <a:xfrm>
            <a:off x="571500" y="1716657"/>
            <a:ext cx="5932425" cy="36600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800" dirty="0">
                <a:latin typeface="Calibri" panose="020F0502020204030204" pitchFamily="34" charset="0"/>
                <a:ea typeface="黑体" panose="02010609060101010101" pitchFamily="49" charset="-122"/>
              </a:rPr>
              <a:t>由于大数据要处理大量、非结构化的数据，所以在各处理环节中都可以采用并行处理。</a:t>
            </a:r>
          </a:p>
          <a:p>
            <a:pPr>
              <a:lnSpc>
                <a:spcPct val="110000"/>
              </a:lnSpc>
            </a:pPr>
            <a:r>
              <a:rPr lang="zh-CN" altLang="en-US" sz="2800" dirty="0">
                <a:latin typeface="Calibri" panose="020F0502020204030204" pitchFamily="34" charset="0"/>
                <a:ea typeface="黑体" panose="02010609060101010101" pitchFamily="49" charset="-122"/>
              </a:rPr>
              <a:t>目前，</a:t>
            </a:r>
            <a:r>
              <a:rPr lang="en-US" altLang="zh-CN" sz="2800" dirty="0">
                <a:latin typeface="Calibri" panose="020F0502020204030204" pitchFamily="34" charset="0"/>
                <a:ea typeface="黑体" panose="02010609060101010101" pitchFamily="49" charset="-122"/>
              </a:rPr>
              <a:t>Hadoop</a:t>
            </a:r>
            <a:r>
              <a:rPr lang="zh-CN" altLang="en-US" sz="2800" dirty="0">
                <a:latin typeface="Calibri" panose="020F0502020204030204" pitchFamily="34" charset="0"/>
                <a:ea typeface="黑体" panose="02010609060101010101" pitchFamily="49" charset="-122"/>
              </a:rPr>
              <a:t>、</a:t>
            </a:r>
            <a:r>
              <a:rPr lang="en-US" altLang="zh-CN" sz="2800" dirty="0">
                <a:latin typeface="Calibri" panose="020F0502020204030204" pitchFamily="34" charset="0"/>
                <a:ea typeface="黑体" panose="02010609060101010101" pitchFamily="49" charset="-122"/>
              </a:rPr>
              <a:t>MapReduce</a:t>
            </a:r>
            <a:r>
              <a:rPr lang="zh-CN" altLang="en-US" sz="2800" dirty="0">
                <a:latin typeface="Calibri" panose="020F0502020204030204" pitchFamily="34" charset="0"/>
                <a:ea typeface="黑体" panose="02010609060101010101" pitchFamily="49" charset="-122"/>
              </a:rPr>
              <a:t>和</a:t>
            </a:r>
            <a:r>
              <a:rPr lang="en-US" altLang="zh-CN" sz="2800" dirty="0">
                <a:latin typeface="Calibri" panose="020F0502020204030204" pitchFamily="34" charset="0"/>
                <a:ea typeface="黑体" panose="02010609060101010101" pitchFamily="49" charset="-122"/>
              </a:rPr>
              <a:t>Spark</a:t>
            </a:r>
            <a:r>
              <a:rPr lang="zh-CN" altLang="en-US" sz="2800" dirty="0">
                <a:latin typeface="Calibri" panose="020F0502020204030204" pitchFamily="34" charset="0"/>
                <a:ea typeface="黑体" panose="02010609060101010101" pitchFamily="49" charset="-122"/>
              </a:rPr>
              <a:t>等分布式处理方式已经成为大数据处理各环节的通用处理方法。</a:t>
            </a:r>
          </a:p>
        </p:txBody>
      </p:sp>
      <p:sp>
        <p:nvSpPr>
          <p:cNvPr id="13" name="标题 1">
            <a:extLst>
              <a:ext uri="{FF2B5EF4-FFF2-40B4-BE49-F238E27FC236}">
                <a16:creationId xmlns:a16="http://schemas.microsoft.com/office/drawing/2014/main" id="{9D6F4BC5-F607-42D1-992B-7419EE391380}"/>
              </a:ext>
            </a:extLst>
          </p:cNvPr>
          <p:cNvSpPr txBox="1">
            <a:spLocks/>
          </p:cNvSpPr>
          <p:nvPr/>
        </p:nvSpPr>
        <p:spPr>
          <a:xfrm>
            <a:off x="571500" y="6055191"/>
            <a:ext cx="2314450" cy="539631"/>
          </a:xfrm>
          <a:prstGeom prst="rect">
            <a:avLst/>
          </a:prstGeom>
        </p:spPr>
        <p:txBody>
          <a:bodyPr>
            <a:normAutofit/>
          </a:bodyPr>
          <a:lst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algn="ctr"/>
            <a:r>
              <a:rPr lang="zh-CN" altLang="en-US" sz="2400" b="0" dirty="0">
                <a:solidFill>
                  <a:srgbClr val="C00000"/>
                </a:solidFill>
                <a:latin typeface="+mn-lt"/>
                <a:ea typeface="黑体" pitchFamily="49" charset="-122"/>
              </a:rPr>
              <a:t>大数据技术生态</a:t>
            </a:r>
          </a:p>
        </p:txBody>
      </p:sp>
      <p:pic>
        <p:nvPicPr>
          <p:cNvPr id="3" name="Picture 2">
            <a:extLst>
              <a:ext uri="{FF2B5EF4-FFF2-40B4-BE49-F238E27FC236}">
                <a16:creationId xmlns:a16="http://schemas.microsoft.com/office/drawing/2014/main" id="{DE534E7A-253E-4251-B5AB-27E6469D31D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05599" y="1854362"/>
            <a:ext cx="5287579" cy="2636170"/>
          </a:xfrm>
          <a:prstGeom prst="rect">
            <a:avLst/>
          </a:prstGeom>
          <a:noFill/>
          <a:ln w="9525">
            <a:noFill/>
            <a:miter lim="800000"/>
            <a:headEnd/>
            <a:tailEnd/>
          </a:ln>
        </p:spPr>
      </p:pic>
      <p:pic>
        <p:nvPicPr>
          <p:cNvPr id="9" name="Picture 2">
            <a:extLst>
              <a:ext uri="{FF2B5EF4-FFF2-40B4-BE49-F238E27FC236}">
                <a16:creationId xmlns:a16="http://schemas.microsoft.com/office/drawing/2014/main" id="{7B3932A5-DDB0-46D8-8763-A832601D8C0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288907" y="4815832"/>
            <a:ext cx="3033529" cy="1800200"/>
          </a:xfrm>
          <a:prstGeom prst="rect">
            <a:avLst/>
          </a:prstGeom>
          <a:noFill/>
          <a:ln w="9525">
            <a:noFill/>
            <a:miter lim="800000"/>
            <a:headEnd/>
            <a:tailEnd/>
          </a:ln>
        </p:spPr>
      </p:pic>
    </p:spTree>
    <p:extLst>
      <p:ext uri="{BB962C8B-B14F-4D97-AF65-F5344CB8AC3E}">
        <p14:creationId xmlns:p14="http://schemas.microsoft.com/office/powerpoint/2010/main" val="1643029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318878"/>
            <a:ext cx="4801847" cy="755650"/>
          </a:xfrm>
        </p:spPr>
        <p:txBody>
          <a:bodyPr>
            <a:normAutofit/>
          </a:bodyPr>
          <a:lstStyle/>
          <a:p>
            <a:r>
              <a:rPr lang="zh-CN" altLang="en-US" dirty="0"/>
              <a:t>数据采集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1395323"/>
            <a:ext cx="4801847" cy="755650"/>
          </a:xfrm>
        </p:spPr>
        <p:txBody>
          <a:bodyPr>
            <a:normAutofit/>
          </a:bodyPr>
          <a:lstStyle/>
          <a:p>
            <a:r>
              <a:rPr lang="zh-CN" altLang="en-US" dirty="0"/>
              <a:t>数据存储</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2471768"/>
            <a:ext cx="4801847" cy="755650"/>
          </a:xfrm>
        </p:spPr>
        <p:txBody>
          <a:bodyPr>
            <a:normAutofit/>
          </a:bodyPr>
          <a:lstStyle/>
          <a:p>
            <a:pPr marL="0" indent="0">
              <a:buNone/>
            </a:pPr>
            <a:r>
              <a:rPr lang="zh-CN" altLang="en-US" dirty="0"/>
              <a:t>数据管理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367646"/>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1444091"/>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2520536"/>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6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数据的全生命周期管理</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3548213"/>
            <a:ext cx="4801847" cy="755650"/>
          </a:xfrm>
        </p:spPr>
        <p:txBody>
          <a:bodyPr>
            <a:normAutofit/>
          </a:bodyPr>
          <a:lstStyle/>
          <a:p>
            <a:pPr marL="0" indent="0">
              <a:buNone/>
            </a:pPr>
            <a:r>
              <a:rPr lang="zh-CN" altLang="en-US" sz="3200" b="1" dirty="0"/>
              <a:t>数据计算</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3596981"/>
            <a:ext cx="741082" cy="755650"/>
          </a:xfrm>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a:xfrm>
            <a:off x="6295131" y="4624658"/>
            <a:ext cx="4801847" cy="755650"/>
          </a:xfrm>
        </p:spPr>
        <p:txBody>
          <a:bodyPr/>
          <a:lstStyle/>
          <a:p>
            <a:pPr marL="0" indent="0">
              <a:buNone/>
            </a:pPr>
            <a:r>
              <a:rPr lang="zh-CN" altLang="en-US" dirty="0"/>
              <a:t>数据分析</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a:xfrm>
            <a:off x="5084074" y="4673426"/>
            <a:ext cx="741082" cy="755650"/>
          </a:xfrm>
        </p:spPr>
        <p:txBody>
          <a:bodyPr/>
          <a:lstStyle/>
          <a:p>
            <a:r>
              <a:rPr lang="en-US" altLang="zh-CN" dirty="0"/>
              <a:t>5</a:t>
            </a:r>
            <a:endParaRPr lang="zh-CN" altLang="en-US" dirty="0"/>
          </a:p>
        </p:txBody>
      </p:sp>
      <p:sp>
        <p:nvSpPr>
          <p:cNvPr id="17" name="文本占位符 11">
            <a:extLst>
              <a:ext uri="{FF2B5EF4-FFF2-40B4-BE49-F238E27FC236}">
                <a16:creationId xmlns:a16="http://schemas.microsoft.com/office/drawing/2014/main" id="{17A388C0-C568-4C37-960E-73F550A7CE00}"/>
              </a:ext>
            </a:extLst>
          </p:cNvPr>
          <p:cNvSpPr txBox="1">
            <a:spLocks/>
          </p:cNvSpPr>
          <p:nvPr/>
        </p:nvSpPr>
        <p:spPr>
          <a:xfrm>
            <a:off x="5084074" y="5749871"/>
            <a:ext cx="741082" cy="755650"/>
          </a:xfrm>
          <a:prstGeom prst="rect">
            <a:avLst/>
          </a:prstGeom>
        </p:spPr>
        <p:txBody>
          <a:bodyPr vert="horz" lIns="91440" tIns="45720" rIns="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6000" b="0" i="0" kern="12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6</a:t>
            </a:r>
            <a:endParaRPr lang="zh-CN" altLang="en-US" dirty="0"/>
          </a:p>
        </p:txBody>
      </p:sp>
      <p:sp>
        <p:nvSpPr>
          <p:cNvPr id="18" name="文本占位符 3">
            <a:extLst>
              <a:ext uri="{FF2B5EF4-FFF2-40B4-BE49-F238E27FC236}">
                <a16:creationId xmlns:a16="http://schemas.microsoft.com/office/drawing/2014/main" id="{AA0CF6F2-0543-4601-9945-6914A92A4971}"/>
              </a:ext>
            </a:extLst>
          </p:cNvPr>
          <p:cNvSpPr txBox="1">
            <a:spLocks/>
          </p:cNvSpPr>
          <p:nvPr/>
        </p:nvSpPr>
        <p:spPr>
          <a:xfrm>
            <a:off x="6295130" y="5701103"/>
            <a:ext cx="4801847" cy="7556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400" b="0" i="0" kern="1200" noProof="0" dirty="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数据展示</a:t>
            </a:r>
          </a:p>
        </p:txBody>
      </p:sp>
    </p:spTree>
    <p:extLst>
      <p:ext uri="{BB962C8B-B14F-4D97-AF65-F5344CB8AC3E}">
        <p14:creationId xmlns:p14="http://schemas.microsoft.com/office/powerpoint/2010/main" val="244403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318878"/>
            <a:ext cx="4801847" cy="755650"/>
          </a:xfrm>
        </p:spPr>
        <p:txBody>
          <a:bodyPr>
            <a:normAutofit/>
          </a:bodyPr>
          <a:lstStyle/>
          <a:p>
            <a:r>
              <a:rPr lang="zh-CN" altLang="en-US" sz="3200" b="1" dirty="0"/>
              <a:t>数据采集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1395323"/>
            <a:ext cx="4801847" cy="755650"/>
          </a:xfrm>
        </p:spPr>
        <p:txBody>
          <a:bodyPr/>
          <a:lstStyle/>
          <a:p>
            <a:r>
              <a:rPr lang="zh-CN" altLang="en-US" dirty="0"/>
              <a:t>数据存储</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2471768"/>
            <a:ext cx="4801847" cy="755650"/>
          </a:xfrm>
        </p:spPr>
        <p:txBody>
          <a:bodyPr/>
          <a:lstStyle/>
          <a:p>
            <a:pPr marL="0" indent="0">
              <a:buNone/>
            </a:pPr>
            <a:r>
              <a:rPr lang="zh-CN" altLang="en-US" dirty="0"/>
              <a:t>数据管理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367646"/>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1444091"/>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2520536"/>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6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数据的全生命周期管理</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3548213"/>
            <a:ext cx="4801847" cy="755650"/>
          </a:xfrm>
        </p:spPr>
        <p:txBody>
          <a:bodyPr/>
          <a:lstStyle/>
          <a:p>
            <a:pPr marL="0" indent="0">
              <a:buNone/>
            </a:pPr>
            <a:r>
              <a:rPr lang="zh-CN" altLang="en-US" dirty="0"/>
              <a:t>数据计算</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3596981"/>
            <a:ext cx="741082" cy="755650"/>
          </a:xfrm>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a:xfrm>
            <a:off x="6295131" y="4624658"/>
            <a:ext cx="4801847" cy="755650"/>
          </a:xfrm>
        </p:spPr>
        <p:txBody>
          <a:bodyPr/>
          <a:lstStyle/>
          <a:p>
            <a:pPr marL="0" indent="0">
              <a:buNone/>
            </a:pPr>
            <a:r>
              <a:rPr lang="zh-CN" altLang="en-US" dirty="0"/>
              <a:t>数据分析</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a:xfrm>
            <a:off x="5084074" y="4673426"/>
            <a:ext cx="741082" cy="755650"/>
          </a:xfrm>
        </p:spPr>
        <p:txBody>
          <a:bodyPr/>
          <a:lstStyle/>
          <a:p>
            <a:r>
              <a:rPr lang="en-US" altLang="zh-CN" dirty="0"/>
              <a:t>5</a:t>
            </a:r>
            <a:endParaRPr lang="zh-CN" altLang="en-US" dirty="0"/>
          </a:p>
        </p:txBody>
      </p:sp>
      <p:sp>
        <p:nvSpPr>
          <p:cNvPr id="17" name="文本占位符 11">
            <a:extLst>
              <a:ext uri="{FF2B5EF4-FFF2-40B4-BE49-F238E27FC236}">
                <a16:creationId xmlns:a16="http://schemas.microsoft.com/office/drawing/2014/main" id="{17A388C0-C568-4C37-960E-73F550A7CE00}"/>
              </a:ext>
            </a:extLst>
          </p:cNvPr>
          <p:cNvSpPr txBox="1">
            <a:spLocks/>
          </p:cNvSpPr>
          <p:nvPr/>
        </p:nvSpPr>
        <p:spPr>
          <a:xfrm>
            <a:off x="5084074" y="5749871"/>
            <a:ext cx="741082" cy="755650"/>
          </a:xfrm>
          <a:prstGeom prst="rect">
            <a:avLst/>
          </a:prstGeom>
        </p:spPr>
        <p:txBody>
          <a:bodyPr vert="horz" lIns="91440" tIns="45720" rIns="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6000" b="0" i="0" kern="12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6</a:t>
            </a:r>
            <a:endParaRPr lang="zh-CN" altLang="en-US" dirty="0"/>
          </a:p>
        </p:txBody>
      </p:sp>
      <p:sp>
        <p:nvSpPr>
          <p:cNvPr id="18" name="文本占位符 3">
            <a:extLst>
              <a:ext uri="{FF2B5EF4-FFF2-40B4-BE49-F238E27FC236}">
                <a16:creationId xmlns:a16="http://schemas.microsoft.com/office/drawing/2014/main" id="{AA0CF6F2-0543-4601-9945-6914A92A4971}"/>
              </a:ext>
            </a:extLst>
          </p:cNvPr>
          <p:cNvSpPr txBox="1">
            <a:spLocks/>
          </p:cNvSpPr>
          <p:nvPr/>
        </p:nvSpPr>
        <p:spPr>
          <a:xfrm>
            <a:off x="6295130" y="5701103"/>
            <a:ext cx="4801847" cy="7556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400" b="0" i="0" kern="1200" noProof="0" dirty="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数据展示</a:t>
            </a:r>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什么是计算</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6.4  </a:t>
            </a:r>
            <a:r>
              <a:rPr lang="zh-CN" altLang="en-US" dirty="0"/>
              <a:t>数据计算</a:t>
            </a:r>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B184C223-7107-4195-90BB-7E9EB97CD474}"/>
                  </a:ext>
                </a:extLst>
              </p:cNvPr>
              <p:cNvSpPr/>
              <p:nvPr/>
            </p:nvSpPr>
            <p:spPr>
              <a:xfrm>
                <a:off x="8195948" y="1764226"/>
                <a:ext cx="2450592" cy="63656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+1</m:t>
                      </m:r>
                    </m:oMath>
                  </m:oMathPara>
                </a14:m>
                <a:endParaRPr lang="zh-CN" altLang="en-US" sz="2400" dirty="0"/>
              </a:p>
            </p:txBody>
          </p:sp>
        </mc:Choice>
        <mc:Fallback xmlns="">
          <p:sp>
            <p:nvSpPr>
              <p:cNvPr id="5" name="矩形: 圆角 4">
                <a:extLst>
                  <a:ext uri="{FF2B5EF4-FFF2-40B4-BE49-F238E27FC236}">
                    <a16:creationId xmlns:a16="http://schemas.microsoft.com/office/drawing/2014/main" id="{B184C223-7107-4195-90BB-7E9EB97CD474}"/>
                  </a:ext>
                </a:extLst>
              </p:cNvPr>
              <p:cNvSpPr>
                <a:spLocks noRot="1" noChangeAspect="1" noMove="1" noResize="1" noEditPoints="1" noAdjustHandles="1" noChangeArrowheads="1" noChangeShapeType="1" noTextEdit="1"/>
              </p:cNvSpPr>
              <p:nvPr/>
            </p:nvSpPr>
            <p:spPr>
              <a:xfrm>
                <a:off x="8195948" y="1764226"/>
                <a:ext cx="2450592" cy="636562"/>
              </a:xfrm>
              <a:prstGeom prst="roundRect">
                <a:avLst/>
              </a:prstGeom>
              <a:blipFill>
                <a:blip r:embed="rId2"/>
                <a:stretch>
                  <a:fillRect/>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02026941-C9CB-4594-A951-8BD5ED8695E3}"/>
              </a:ext>
            </a:extLst>
          </p:cNvPr>
          <p:cNvGrpSpPr/>
          <p:nvPr/>
        </p:nvGrpSpPr>
        <p:grpSpPr>
          <a:xfrm>
            <a:off x="7228332" y="1719072"/>
            <a:ext cx="475488" cy="681716"/>
            <a:chOff x="762824" y="876282"/>
            <a:chExt cx="475488" cy="681716"/>
          </a:xfrm>
        </p:grpSpPr>
        <p:sp>
          <p:nvSpPr>
            <p:cNvPr id="6" name="文本框 5">
              <a:extLst>
                <a:ext uri="{FF2B5EF4-FFF2-40B4-BE49-F238E27FC236}">
                  <a16:creationId xmlns:a16="http://schemas.microsoft.com/office/drawing/2014/main" id="{797553F6-B620-4F06-9521-798E3D9DD6CB}"/>
                </a:ext>
              </a:extLst>
            </p:cNvPr>
            <p:cNvSpPr txBox="1"/>
            <p:nvPr/>
          </p:nvSpPr>
          <p:spPr>
            <a:xfrm>
              <a:off x="804672" y="876282"/>
              <a:ext cx="367408" cy="523220"/>
            </a:xfrm>
            <a:prstGeom prst="rect">
              <a:avLst/>
            </a:prstGeom>
            <a:noFill/>
          </p:spPr>
          <p:txBody>
            <a:bodyPr wrap="none" rtlCol="0">
              <a:spAutoFit/>
            </a:bodyPr>
            <a:lstStyle/>
            <a:p>
              <a:r>
                <a:rPr lang="en-US" altLang="zh-CN" sz="2800" b="1" dirty="0">
                  <a:solidFill>
                    <a:schemeClr val="tx2"/>
                  </a:solidFill>
                </a:rPr>
                <a:t>3</a:t>
              </a:r>
              <a:endParaRPr lang="zh-CN" altLang="en-US" sz="2800" b="1" dirty="0">
                <a:solidFill>
                  <a:schemeClr val="tx2"/>
                </a:solidFill>
              </a:endParaRPr>
            </a:p>
          </p:txBody>
        </p:sp>
        <p:sp>
          <p:nvSpPr>
            <p:cNvPr id="7" name="箭头: 右 6">
              <a:extLst>
                <a:ext uri="{FF2B5EF4-FFF2-40B4-BE49-F238E27FC236}">
                  <a16:creationId xmlns:a16="http://schemas.microsoft.com/office/drawing/2014/main" id="{3B0A67D4-F0DF-4E21-98B9-4CE6BF7837C1}"/>
                </a:ext>
              </a:extLst>
            </p:cNvPr>
            <p:cNvSpPr/>
            <p:nvPr/>
          </p:nvSpPr>
          <p:spPr>
            <a:xfrm>
              <a:off x="762824" y="1314158"/>
              <a:ext cx="475488" cy="24384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83AB0BF-3A53-4787-A43E-86E5E95D7E61}"/>
              </a:ext>
            </a:extLst>
          </p:cNvPr>
          <p:cNvGrpSpPr/>
          <p:nvPr/>
        </p:nvGrpSpPr>
        <p:grpSpPr>
          <a:xfrm>
            <a:off x="11204900" y="1764226"/>
            <a:ext cx="475488" cy="681716"/>
            <a:chOff x="762824" y="876282"/>
            <a:chExt cx="475488" cy="681716"/>
          </a:xfrm>
        </p:grpSpPr>
        <p:sp>
          <p:nvSpPr>
            <p:cNvPr id="15" name="文本框 14">
              <a:extLst>
                <a:ext uri="{FF2B5EF4-FFF2-40B4-BE49-F238E27FC236}">
                  <a16:creationId xmlns:a16="http://schemas.microsoft.com/office/drawing/2014/main" id="{361F9B46-286D-42CC-99AE-4A4E05A69789}"/>
                </a:ext>
              </a:extLst>
            </p:cNvPr>
            <p:cNvSpPr txBox="1"/>
            <p:nvPr/>
          </p:nvSpPr>
          <p:spPr>
            <a:xfrm>
              <a:off x="804672" y="876282"/>
              <a:ext cx="367408" cy="523220"/>
            </a:xfrm>
            <a:prstGeom prst="rect">
              <a:avLst/>
            </a:prstGeom>
            <a:noFill/>
          </p:spPr>
          <p:txBody>
            <a:bodyPr wrap="none" rtlCol="0">
              <a:spAutoFit/>
            </a:bodyPr>
            <a:lstStyle/>
            <a:p>
              <a:r>
                <a:rPr lang="en-US" altLang="zh-CN" sz="2800" b="1" dirty="0">
                  <a:solidFill>
                    <a:schemeClr val="tx2"/>
                  </a:solidFill>
                </a:rPr>
                <a:t>9</a:t>
              </a:r>
              <a:endParaRPr lang="zh-CN" altLang="en-US" sz="2800" b="1" dirty="0">
                <a:solidFill>
                  <a:schemeClr val="tx2"/>
                </a:solidFill>
              </a:endParaRPr>
            </a:p>
          </p:txBody>
        </p:sp>
        <p:sp>
          <p:nvSpPr>
            <p:cNvPr id="16" name="箭头: 右 15">
              <a:extLst>
                <a:ext uri="{FF2B5EF4-FFF2-40B4-BE49-F238E27FC236}">
                  <a16:creationId xmlns:a16="http://schemas.microsoft.com/office/drawing/2014/main" id="{10C83417-0504-4744-A415-98C2E055E606}"/>
                </a:ext>
              </a:extLst>
            </p:cNvPr>
            <p:cNvSpPr/>
            <p:nvPr/>
          </p:nvSpPr>
          <p:spPr>
            <a:xfrm>
              <a:off x="762824" y="1314158"/>
              <a:ext cx="475488" cy="24384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a:extLst>
              <a:ext uri="{FF2B5EF4-FFF2-40B4-BE49-F238E27FC236}">
                <a16:creationId xmlns:a16="http://schemas.microsoft.com/office/drawing/2014/main" id="{8426BF4A-FDB2-40D8-9708-7F44700ED396}"/>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9199975" y="3136880"/>
            <a:ext cx="829187" cy="771144"/>
          </a:xfrm>
          <a:prstGeom prst="rect">
            <a:avLst/>
          </a:prstGeom>
        </p:spPr>
      </p:pic>
      <p:pic>
        <p:nvPicPr>
          <p:cNvPr id="20" name="图片 19" descr="黑白色的标志&#10;&#10;描述已自动生成">
            <a:extLst>
              <a:ext uri="{FF2B5EF4-FFF2-40B4-BE49-F238E27FC236}">
                <a16:creationId xmlns:a16="http://schemas.microsoft.com/office/drawing/2014/main" id="{2274B1D8-5097-4FC9-9649-1651C916DF95}"/>
              </a:ext>
            </a:extLst>
          </p:cNvPr>
          <p:cNvPicPr>
            <a:picLocks noChangeAspect="1"/>
          </p:cNvPicPr>
          <p:nvPr/>
        </p:nvPicPr>
        <p:blipFill>
          <a:blip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7760219" y="3102209"/>
            <a:ext cx="752834" cy="690773"/>
          </a:xfrm>
          <a:prstGeom prst="rect">
            <a:avLst/>
          </a:prstGeom>
        </p:spPr>
      </p:pic>
      <p:sp>
        <p:nvSpPr>
          <p:cNvPr id="23" name="箭头: 右 22">
            <a:extLst>
              <a:ext uri="{FF2B5EF4-FFF2-40B4-BE49-F238E27FC236}">
                <a16:creationId xmlns:a16="http://schemas.microsoft.com/office/drawing/2014/main" id="{E4607F13-5035-4B3E-B065-AB21893B152F}"/>
              </a:ext>
            </a:extLst>
          </p:cNvPr>
          <p:cNvSpPr/>
          <p:nvPr/>
        </p:nvSpPr>
        <p:spPr>
          <a:xfrm>
            <a:off x="7760219" y="3846268"/>
            <a:ext cx="829186" cy="24384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图片包含 游戏机, 画&#10;&#10;描述已自动生成">
            <a:extLst>
              <a:ext uri="{FF2B5EF4-FFF2-40B4-BE49-F238E27FC236}">
                <a16:creationId xmlns:a16="http://schemas.microsoft.com/office/drawing/2014/main" id="{0BB41624-F466-42E3-8D76-D638D3015149}"/>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10657722" y="2883818"/>
            <a:ext cx="1423540" cy="1321128"/>
          </a:xfrm>
          <a:prstGeom prst="rect">
            <a:avLst/>
          </a:prstGeom>
        </p:spPr>
      </p:pic>
      <p:sp>
        <p:nvSpPr>
          <p:cNvPr id="28" name="箭头: 右 27">
            <a:extLst>
              <a:ext uri="{FF2B5EF4-FFF2-40B4-BE49-F238E27FC236}">
                <a16:creationId xmlns:a16="http://schemas.microsoft.com/office/drawing/2014/main" id="{9CEB70DD-1879-4C06-B8A5-16763826E32F}"/>
              </a:ext>
            </a:extLst>
          </p:cNvPr>
          <p:cNvSpPr/>
          <p:nvPr/>
        </p:nvSpPr>
        <p:spPr>
          <a:xfrm>
            <a:off x="10226802" y="3400532"/>
            <a:ext cx="475488" cy="24384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D3A9244F-CC27-4877-8605-4AB3B5B15C13}"/>
              </a:ext>
            </a:extLst>
          </p:cNvPr>
          <p:cNvCxnSpPr>
            <a:cxnSpLocks/>
          </p:cNvCxnSpPr>
          <p:nvPr/>
        </p:nvCxnSpPr>
        <p:spPr>
          <a:xfrm>
            <a:off x="6979996" y="2805298"/>
            <a:ext cx="50900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84787EA-86C4-4EFD-B91F-F24EBF09D8EE}"/>
              </a:ext>
            </a:extLst>
          </p:cNvPr>
          <p:cNvSpPr txBox="1"/>
          <p:nvPr/>
        </p:nvSpPr>
        <p:spPr>
          <a:xfrm>
            <a:off x="391668" y="1075888"/>
            <a:ext cx="6522096" cy="4743414"/>
          </a:xfrm>
          <a:prstGeom prst="rect">
            <a:avLst/>
          </a:prstGeom>
          <a:noFill/>
        </p:spPr>
        <p:txBody>
          <a:bodyPr wrap="square">
            <a:spAutoFit/>
          </a:bodyPr>
          <a:lstStyle/>
          <a:p>
            <a:pPr marL="342900" indent="-342900">
              <a:lnSpc>
                <a:spcPct val="110000"/>
              </a:lnSpc>
              <a:spcBef>
                <a:spcPts val="600"/>
              </a:spcBef>
              <a:buFont typeface="Arial" panose="020B0604020202020204" pitchFamily="34" charset="0"/>
              <a:buChar char="•"/>
            </a:pPr>
            <a:r>
              <a:rPr lang="zh-CN" altLang="en-US" sz="2400" dirty="0">
                <a:solidFill>
                  <a:schemeClr val="tx2"/>
                </a:solidFill>
                <a:latin typeface="+mj-lt"/>
                <a:ea typeface="黑体" pitchFamily="49" charset="-122"/>
              </a:rPr>
              <a:t>如果我们把一切都看作是信息，更精确的讲，</a:t>
            </a:r>
            <a:r>
              <a:rPr lang="zh-CN" altLang="en-US" sz="2400" dirty="0">
                <a:solidFill>
                  <a:srgbClr val="C00000"/>
                </a:solidFill>
                <a:latin typeface="+mj-lt"/>
                <a:ea typeface="黑体" pitchFamily="49" charset="-122"/>
              </a:rPr>
              <a:t>计算就是对信息的变换！</a:t>
            </a:r>
            <a:endParaRPr lang="en-US" altLang="zh-CN" sz="2400" dirty="0">
              <a:solidFill>
                <a:srgbClr val="C00000"/>
              </a:solidFill>
              <a:latin typeface="+mj-lt"/>
              <a:ea typeface="黑体" pitchFamily="49" charset="-122"/>
            </a:endParaRPr>
          </a:p>
          <a:p>
            <a:pPr marL="800100" lvl="1" indent="-342900">
              <a:lnSpc>
                <a:spcPct val="110000"/>
              </a:lnSpc>
              <a:spcBef>
                <a:spcPts val="600"/>
              </a:spcBef>
              <a:buFont typeface="Arial" panose="020B0604020202020204" pitchFamily="34" charset="0"/>
              <a:buChar char="•"/>
            </a:pPr>
            <a:r>
              <a:rPr lang="zh-CN" altLang="en-US" sz="2200" dirty="0">
                <a:solidFill>
                  <a:schemeClr val="tx2"/>
                </a:solidFill>
                <a:latin typeface="+mj-lt"/>
                <a:ea typeface="黑体" pitchFamily="49" charset="-122"/>
              </a:rPr>
              <a:t>计算就是某个系统完成了一次从输入到输出的变换！</a:t>
            </a:r>
            <a:endParaRPr lang="en-US" altLang="zh-CN" sz="2200" dirty="0">
              <a:solidFill>
                <a:schemeClr val="tx2"/>
              </a:solidFill>
              <a:latin typeface="+mj-lt"/>
              <a:ea typeface="黑体" pitchFamily="49" charset="-122"/>
            </a:endParaRPr>
          </a:p>
          <a:p>
            <a:pPr marL="342900" indent="-342900">
              <a:lnSpc>
                <a:spcPct val="110000"/>
              </a:lnSpc>
              <a:spcBef>
                <a:spcPts val="600"/>
              </a:spcBef>
              <a:buFont typeface="Arial" panose="020B0604020202020204" pitchFamily="34" charset="0"/>
              <a:buChar char="•"/>
            </a:pPr>
            <a:r>
              <a:rPr lang="zh-CN" altLang="en-US" sz="2400" dirty="0">
                <a:solidFill>
                  <a:schemeClr val="tx2"/>
                </a:solidFill>
                <a:latin typeface="+mj-lt"/>
                <a:ea typeface="黑体" pitchFamily="49" charset="-122"/>
              </a:rPr>
              <a:t>狭义的讲，计算的本质是一个</a:t>
            </a:r>
            <a:r>
              <a:rPr lang="zh-CN" altLang="en-US" sz="2400" dirty="0">
                <a:solidFill>
                  <a:srgbClr val="C00000"/>
                </a:solidFill>
                <a:latin typeface="+mj-lt"/>
                <a:ea typeface="黑体" pitchFamily="49" charset="-122"/>
              </a:rPr>
              <a:t>黑箱</a:t>
            </a:r>
            <a:r>
              <a:rPr lang="zh-CN" altLang="en-US" sz="2400" dirty="0">
                <a:solidFill>
                  <a:schemeClr val="tx2"/>
                </a:solidFill>
                <a:latin typeface="+mj-lt"/>
                <a:ea typeface="黑体" pitchFamily="49" charset="-122"/>
              </a:rPr>
              <a:t>，我们把数据放入黑箱，黑箱按照人们规定的过程一步一步（即元运算）执行下去，然后得出结果。</a:t>
            </a:r>
            <a:endParaRPr lang="en-US" altLang="zh-CN" sz="2400" dirty="0">
              <a:solidFill>
                <a:schemeClr val="tx2"/>
              </a:solidFill>
              <a:latin typeface="+mj-lt"/>
              <a:ea typeface="黑体" pitchFamily="49" charset="-122"/>
            </a:endParaRPr>
          </a:p>
          <a:p>
            <a:pPr marL="342900" indent="-342900">
              <a:lnSpc>
                <a:spcPct val="110000"/>
              </a:lnSpc>
              <a:spcBef>
                <a:spcPts val="600"/>
              </a:spcBef>
              <a:buFont typeface="Arial" panose="020B0604020202020204" pitchFamily="34" charset="0"/>
              <a:buChar char="•"/>
            </a:pPr>
            <a:r>
              <a:rPr lang="zh-CN" altLang="en-US" sz="2400" dirty="0">
                <a:solidFill>
                  <a:schemeClr val="tx2"/>
                </a:solidFill>
                <a:latin typeface="+mj-lt"/>
                <a:ea typeface="黑体" pitchFamily="49" charset="-122"/>
              </a:rPr>
              <a:t>在数据科学这个语境中，</a:t>
            </a:r>
            <a:r>
              <a:rPr lang="zh-CN" altLang="en-US" sz="2400" dirty="0">
                <a:solidFill>
                  <a:srgbClr val="C00000"/>
                </a:solidFill>
                <a:latin typeface="+mj-lt"/>
                <a:ea typeface="黑体" pitchFamily="49" charset="-122"/>
              </a:rPr>
              <a:t>计算就是对数据的变换！</a:t>
            </a:r>
            <a:endParaRPr lang="en-US" altLang="zh-CN" sz="2400" dirty="0">
              <a:solidFill>
                <a:srgbClr val="C00000"/>
              </a:solidFill>
              <a:latin typeface="+mj-lt"/>
              <a:ea typeface="黑体" pitchFamily="49" charset="-122"/>
            </a:endParaRPr>
          </a:p>
          <a:p>
            <a:pPr marL="800100" lvl="1" indent="-342900">
              <a:lnSpc>
                <a:spcPct val="110000"/>
              </a:lnSpc>
              <a:spcBef>
                <a:spcPts val="600"/>
              </a:spcBef>
              <a:buFont typeface="Arial" panose="020B0604020202020204" pitchFamily="34" charset="0"/>
              <a:buChar char="•"/>
            </a:pPr>
            <a:r>
              <a:rPr lang="zh-CN" altLang="en-US" sz="2200" dirty="0">
                <a:solidFill>
                  <a:schemeClr val="tx2"/>
                </a:solidFill>
                <a:latin typeface="+mj-lt"/>
                <a:ea typeface="黑体" pitchFamily="49" charset="-122"/>
              </a:rPr>
              <a:t>在数据系统中，从数据的输入到输出的变换！</a:t>
            </a:r>
          </a:p>
        </p:txBody>
      </p:sp>
    </p:spTree>
    <p:extLst>
      <p:ext uri="{BB962C8B-B14F-4D97-AF65-F5344CB8AC3E}">
        <p14:creationId xmlns:p14="http://schemas.microsoft.com/office/powerpoint/2010/main" val="825037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数据计算模式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6.4  </a:t>
            </a:r>
            <a:r>
              <a:rPr lang="zh-CN" altLang="en-US" dirty="0"/>
              <a:t>数据计算</a:t>
            </a:r>
          </a:p>
        </p:txBody>
      </p:sp>
      <p:sp>
        <p:nvSpPr>
          <p:cNvPr id="18" name="内容占位符 2">
            <a:extLst>
              <a:ext uri="{FF2B5EF4-FFF2-40B4-BE49-F238E27FC236}">
                <a16:creationId xmlns:a16="http://schemas.microsoft.com/office/drawing/2014/main" id="{250844DC-CB79-447A-8EF8-01C4CE67A0EC}"/>
              </a:ext>
            </a:extLst>
          </p:cNvPr>
          <p:cNvSpPr txBox="1">
            <a:spLocks/>
          </p:cNvSpPr>
          <p:nvPr/>
        </p:nvSpPr>
        <p:spPr>
          <a:xfrm>
            <a:off x="571500" y="980695"/>
            <a:ext cx="11291316" cy="2640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800">
                <a:latin typeface="+mj-lt"/>
                <a:ea typeface="黑体" pitchFamily="49" charset="-122"/>
              </a:rPr>
              <a:t>现实世界中的数据处理问题复杂多样，难以有一种单一的计算模式能涵盖所有不同的数据计算需求。</a:t>
            </a:r>
            <a:endParaRPr lang="en-US" altLang="zh-CN" sz="2800">
              <a:latin typeface="+mj-lt"/>
              <a:ea typeface="黑体" pitchFamily="49" charset="-122"/>
            </a:endParaRPr>
          </a:p>
          <a:p>
            <a:pPr>
              <a:lnSpc>
                <a:spcPct val="110000"/>
              </a:lnSpc>
            </a:pPr>
            <a:r>
              <a:rPr lang="zh-CN" altLang="en-US" sz="2800">
                <a:latin typeface="+mj-lt"/>
                <a:ea typeface="黑体" pitchFamily="49" charset="-122"/>
              </a:rPr>
              <a:t>所谓</a:t>
            </a:r>
            <a:r>
              <a:rPr lang="zh-CN" altLang="en-US" sz="2800" b="1">
                <a:solidFill>
                  <a:srgbClr val="C00000"/>
                </a:solidFill>
                <a:latin typeface="+mj-lt"/>
                <a:ea typeface="黑体" pitchFamily="49" charset="-122"/>
              </a:rPr>
              <a:t>数据计算模式</a:t>
            </a:r>
            <a:r>
              <a:rPr lang="zh-CN" altLang="en-US" sz="2800">
                <a:latin typeface="+mj-lt"/>
                <a:ea typeface="黑体" pitchFamily="49" charset="-122"/>
              </a:rPr>
              <a:t>，即根据数据的不同数据特征和计算特征，从多样性的数据计算问题和需求中提炼并建立的各种高层</a:t>
            </a:r>
            <a:r>
              <a:rPr lang="zh-CN" altLang="en-US" sz="2800">
                <a:solidFill>
                  <a:srgbClr val="C00000"/>
                </a:solidFill>
                <a:latin typeface="+mj-lt"/>
                <a:ea typeface="黑体" pitchFamily="49" charset="-122"/>
              </a:rPr>
              <a:t>抽象（</a:t>
            </a:r>
            <a:r>
              <a:rPr lang="en-US" altLang="zh-CN" sz="2800">
                <a:solidFill>
                  <a:srgbClr val="C00000"/>
                </a:solidFill>
                <a:latin typeface="+mj-lt"/>
                <a:ea typeface="黑体" pitchFamily="49" charset="-122"/>
              </a:rPr>
              <a:t>abstraction</a:t>
            </a:r>
            <a:r>
              <a:rPr lang="zh-CN" altLang="en-US" sz="2800">
                <a:solidFill>
                  <a:srgbClr val="C00000"/>
                </a:solidFill>
                <a:latin typeface="+mj-lt"/>
                <a:ea typeface="黑体" pitchFamily="49" charset="-122"/>
              </a:rPr>
              <a:t>）</a:t>
            </a:r>
            <a:r>
              <a:rPr lang="zh-CN" altLang="en-US" sz="2800">
                <a:latin typeface="+mj-lt"/>
                <a:ea typeface="黑体" pitchFamily="49" charset="-122"/>
              </a:rPr>
              <a:t>或</a:t>
            </a:r>
            <a:r>
              <a:rPr lang="zh-CN" altLang="en-US" sz="2800">
                <a:solidFill>
                  <a:srgbClr val="C00000"/>
                </a:solidFill>
                <a:latin typeface="+mj-lt"/>
                <a:ea typeface="黑体" pitchFamily="49" charset="-122"/>
              </a:rPr>
              <a:t>模型（</a:t>
            </a:r>
            <a:r>
              <a:rPr lang="en-US" altLang="zh-CN" sz="2800">
                <a:solidFill>
                  <a:srgbClr val="C00000"/>
                </a:solidFill>
                <a:latin typeface="+mj-lt"/>
                <a:ea typeface="黑体" pitchFamily="49" charset="-122"/>
              </a:rPr>
              <a:t>model</a:t>
            </a:r>
            <a:r>
              <a:rPr lang="zh-CN" altLang="en-US" sz="2800">
                <a:solidFill>
                  <a:srgbClr val="C00000"/>
                </a:solidFill>
                <a:latin typeface="+mj-lt"/>
                <a:ea typeface="黑体" pitchFamily="49" charset="-122"/>
              </a:rPr>
              <a:t>）</a:t>
            </a:r>
            <a:r>
              <a:rPr lang="zh-CN" altLang="en-US" sz="2800">
                <a:latin typeface="+mj-lt"/>
                <a:ea typeface="黑体" pitchFamily="49" charset="-122"/>
              </a:rPr>
              <a:t>。</a:t>
            </a:r>
            <a:endParaRPr lang="zh-CN" altLang="en-US" sz="2800" dirty="0">
              <a:latin typeface="+mj-lt"/>
              <a:ea typeface="黑体" pitchFamily="49" charset="-122"/>
            </a:endParaRPr>
          </a:p>
        </p:txBody>
      </p:sp>
      <p:graphicFrame>
        <p:nvGraphicFramePr>
          <p:cNvPr id="2" name="图示 1">
            <a:extLst>
              <a:ext uri="{FF2B5EF4-FFF2-40B4-BE49-F238E27FC236}">
                <a16:creationId xmlns:a16="http://schemas.microsoft.com/office/drawing/2014/main" id="{382C41DD-85C7-40C5-BEAB-AEA2D5BA4479}"/>
              </a:ext>
            </a:extLst>
          </p:cNvPr>
          <p:cNvGraphicFramePr/>
          <p:nvPr>
            <p:extLst>
              <p:ext uri="{D42A27DB-BD31-4B8C-83A1-F6EECF244321}">
                <p14:modId xmlns:p14="http://schemas.microsoft.com/office/powerpoint/2010/main" val="1591311148"/>
              </p:ext>
            </p:extLst>
          </p:nvPr>
        </p:nvGraphicFramePr>
        <p:xfrm>
          <a:off x="832612" y="3350852"/>
          <a:ext cx="10769092" cy="2517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7006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数据计算模式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6.4  </a:t>
            </a:r>
            <a:r>
              <a:rPr lang="zh-CN" altLang="en-US" dirty="0"/>
              <a:t>数据计算</a:t>
            </a:r>
          </a:p>
        </p:txBody>
      </p:sp>
      <p:sp>
        <p:nvSpPr>
          <p:cNvPr id="3" name="矩形: 圆角 2">
            <a:extLst>
              <a:ext uri="{FF2B5EF4-FFF2-40B4-BE49-F238E27FC236}">
                <a16:creationId xmlns:a16="http://schemas.microsoft.com/office/drawing/2014/main" id="{FD8E8185-4BC9-4417-9D54-4D800D7E553F}"/>
              </a:ext>
            </a:extLst>
          </p:cNvPr>
          <p:cNvSpPr/>
          <p:nvPr/>
        </p:nvSpPr>
        <p:spPr>
          <a:xfrm>
            <a:off x="4424172" y="829056"/>
            <a:ext cx="1658112" cy="499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批量计算模式</a:t>
            </a:r>
          </a:p>
        </p:txBody>
      </p:sp>
      <p:sp>
        <p:nvSpPr>
          <p:cNvPr id="5" name="矩形: 圆角 4">
            <a:extLst>
              <a:ext uri="{FF2B5EF4-FFF2-40B4-BE49-F238E27FC236}">
                <a16:creationId xmlns:a16="http://schemas.microsoft.com/office/drawing/2014/main" id="{DE09D257-E0C7-4611-871E-D8B8E8EAB4BE}"/>
              </a:ext>
            </a:extLst>
          </p:cNvPr>
          <p:cNvSpPr/>
          <p:nvPr/>
        </p:nvSpPr>
        <p:spPr>
          <a:xfrm>
            <a:off x="6288786" y="829056"/>
            <a:ext cx="1658112"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流式计算模式</a:t>
            </a:r>
          </a:p>
        </p:txBody>
      </p:sp>
      <p:sp>
        <p:nvSpPr>
          <p:cNvPr id="6" name="矩形: 圆角 5">
            <a:extLst>
              <a:ext uri="{FF2B5EF4-FFF2-40B4-BE49-F238E27FC236}">
                <a16:creationId xmlns:a16="http://schemas.microsoft.com/office/drawing/2014/main" id="{B64A5839-0A37-4686-AE64-78659C0790E4}"/>
              </a:ext>
            </a:extLst>
          </p:cNvPr>
          <p:cNvSpPr/>
          <p:nvPr/>
        </p:nvSpPr>
        <p:spPr>
          <a:xfrm>
            <a:off x="8153400" y="829056"/>
            <a:ext cx="1953768"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交互式计算模式</a:t>
            </a:r>
          </a:p>
        </p:txBody>
      </p:sp>
      <p:sp>
        <p:nvSpPr>
          <p:cNvPr id="8" name="矩形: 圆角 7">
            <a:extLst>
              <a:ext uri="{FF2B5EF4-FFF2-40B4-BE49-F238E27FC236}">
                <a16:creationId xmlns:a16="http://schemas.microsoft.com/office/drawing/2014/main" id="{09E9EDD7-49DC-4562-8E2C-45E040E304F1}"/>
              </a:ext>
            </a:extLst>
          </p:cNvPr>
          <p:cNvSpPr/>
          <p:nvPr/>
        </p:nvSpPr>
        <p:spPr>
          <a:xfrm>
            <a:off x="10313670" y="829056"/>
            <a:ext cx="1658112"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图计算模式</a:t>
            </a:r>
          </a:p>
        </p:txBody>
      </p:sp>
      <p:sp>
        <p:nvSpPr>
          <p:cNvPr id="13" name="内容占位符 2">
            <a:extLst>
              <a:ext uri="{FF2B5EF4-FFF2-40B4-BE49-F238E27FC236}">
                <a16:creationId xmlns:a16="http://schemas.microsoft.com/office/drawing/2014/main" id="{BB613C2B-058D-47BC-8F43-1AFBC2434160}"/>
              </a:ext>
            </a:extLst>
          </p:cNvPr>
          <p:cNvSpPr txBox="1">
            <a:spLocks/>
          </p:cNvSpPr>
          <p:nvPr/>
        </p:nvSpPr>
        <p:spPr>
          <a:xfrm>
            <a:off x="590550" y="1748876"/>
            <a:ext cx="11010900" cy="35318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zh-CN" sz="2400" dirty="0">
                <a:latin typeface="Calibri" panose="020F0502020204030204" pitchFamily="34" charset="0"/>
                <a:ea typeface="黑体" panose="02010609060101010101" pitchFamily="49" charset="-122"/>
              </a:rPr>
              <a:t>数据的</a:t>
            </a:r>
            <a:r>
              <a:rPr lang="zh-CN" altLang="zh-CN" sz="2400" dirty="0">
                <a:solidFill>
                  <a:srgbClr val="C00000"/>
                </a:solidFill>
                <a:latin typeface="Calibri" panose="020F0502020204030204" pitchFamily="34" charset="0"/>
                <a:ea typeface="黑体" panose="02010609060101010101" pitchFamily="49" charset="-122"/>
              </a:rPr>
              <a:t>批量计算模式</a:t>
            </a:r>
            <a:r>
              <a:rPr lang="zh-CN" altLang="zh-CN" sz="2400" dirty="0">
                <a:latin typeface="Calibri" panose="020F0502020204030204" pitchFamily="34" charset="0"/>
                <a:ea typeface="黑体" panose="02010609060101010101" pitchFamily="49" charset="-122"/>
              </a:rPr>
              <a:t>应用于静态数据的离线计算和处理，模式设计初衷是为了解决大规模、非实时数据计算，更加关注整个计算的吞吐量。</a:t>
            </a:r>
            <a:endParaRPr lang="en-US" altLang="zh-CN" sz="2400" dirty="0">
              <a:latin typeface="Calibri" panose="020F0502020204030204" pitchFamily="34" charset="0"/>
              <a:ea typeface="黑体" panose="02010609060101010101" pitchFamily="49" charset="-122"/>
            </a:endParaRPr>
          </a:p>
          <a:p>
            <a:pPr>
              <a:lnSpc>
                <a:spcPct val="110000"/>
              </a:lnSpc>
            </a:pPr>
            <a:r>
              <a:rPr lang="zh-CN" altLang="zh-CN" sz="2400" dirty="0">
                <a:latin typeface="Calibri" panose="020F0502020204030204" pitchFamily="34" charset="0"/>
                <a:ea typeface="黑体" panose="02010609060101010101" pitchFamily="49" charset="-122"/>
              </a:rPr>
              <a:t>批量计算系统的设计目标一般包括数据的吞吐量、系统灵活水平扩展、能处理极大规模数据、系统具有极强的容错性、应用表达的便捷性和灵活性等。</a:t>
            </a:r>
            <a:endParaRPr lang="en-US" altLang="zh-CN" sz="2400" dirty="0">
              <a:latin typeface="Calibri" panose="020F0502020204030204" pitchFamily="34" charset="0"/>
              <a:ea typeface="黑体" panose="02010609060101010101" pitchFamily="49" charset="-122"/>
            </a:endParaRPr>
          </a:p>
          <a:p>
            <a:pPr>
              <a:lnSpc>
                <a:spcPct val="110000"/>
              </a:lnSpc>
            </a:pPr>
            <a:r>
              <a:rPr lang="zh-CN" altLang="en-US" sz="2400" dirty="0">
                <a:latin typeface="Calibri" panose="020F0502020204030204" pitchFamily="34" charset="0"/>
                <a:ea typeface="黑体" panose="02010609060101010101" pitchFamily="49" charset="-122"/>
              </a:rPr>
              <a:t>实例</a:t>
            </a:r>
            <a:endParaRPr lang="en-US" altLang="zh-CN" sz="2400" dirty="0">
              <a:latin typeface="Calibri" panose="020F0502020204030204" pitchFamily="34" charset="0"/>
              <a:ea typeface="黑体" panose="02010609060101010101" pitchFamily="49" charset="-122"/>
            </a:endParaRPr>
          </a:p>
          <a:p>
            <a:pPr lvl="1">
              <a:lnSpc>
                <a:spcPct val="110000"/>
              </a:lnSpc>
            </a:pPr>
            <a:r>
              <a:rPr lang="en-US" altLang="zh-CN" sz="2400" dirty="0">
                <a:solidFill>
                  <a:srgbClr val="C00000"/>
                </a:solidFill>
                <a:latin typeface="Calibri" panose="020F0502020204030204" pitchFamily="34" charset="0"/>
                <a:ea typeface="黑体" panose="02010609060101010101" pitchFamily="49" charset="-122"/>
              </a:rPr>
              <a:t>MapReduce</a:t>
            </a:r>
            <a:r>
              <a:rPr lang="zh-CN" altLang="en-US" sz="2400" dirty="0">
                <a:solidFill>
                  <a:srgbClr val="C00000"/>
                </a:solidFill>
                <a:latin typeface="Calibri" panose="020F0502020204030204" pitchFamily="34" charset="0"/>
                <a:ea typeface="黑体" panose="02010609060101010101" pitchFamily="49" charset="-122"/>
              </a:rPr>
              <a:t>计算模式：</a:t>
            </a:r>
            <a:r>
              <a:rPr lang="en-US" altLang="zh-CN" sz="2400" dirty="0">
                <a:latin typeface="Calibri" panose="020F0502020204030204" pitchFamily="34" charset="0"/>
                <a:ea typeface="黑体" panose="02010609060101010101" pitchFamily="49" charset="-122"/>
              </a:rPr>
              <a:t>Hadoop</a:t>
            </a:r>
          </a:p>
          <a:p>
            <a:pPr lvl="1">
              <a:lnSpc>
                <a:spcPct val="110000"/>
              </a:lnSpc>
            </a:pPr>
            <a:r>
              <a:rPr lang="en-US" altLang="zh-CN" sz="2400" dirty="0">
                <a:solidFill>
                  <a:srgbClr val="C00000"/>
                </a:solidFill>
                <a:latin typeface="Calibri" panose="020F0502020204030204" pitchFamily="34" charset="0"/>
                <a:ea typeface="黑体" panose="02010609060101010101" pitchFamily="49" charset="-122"/>
              </a:rPr>
              <a:t>DAG</a:t>
            </a:r>
            <a:r>
              <a:rPr lang="zh-CN" altLang="en-US" sz="2400" dirty="0">
                <a:solidFill>
                  <a:srgbClr val="C00000"/>
                </a:solidFill>
                <a:latin typeface="Calibri" panose="020F0502020204030204" pitchFamily="34" charset="0"/>
                <a:ea typeface="黑体" panose="02010609060101010101" pitchFamily="49" charset="-122"/>
              </a:rPr>
              <a:t>计算模式：</a:t>
            </a:r>
            <a:r>
              <a:rPr lang="en-US" altLang="zh-CN" sz="2400" dirty="0">
                <a:latin typeface="Calibri" panose="020F0502020204030204" pitchFamily="34" charset="0"/>
                <a:ea typeface="黑体" panose="02010609060101010101" pitchFamily="49" charset="-122"/>
              </a:rPr>
              <a:t>Dryad</a:t>
            </a:r>
            <a:r>
              <a:rPr lang="zh-CN" altLang="en-US" sz="2400" dirty="0">
                <a:latin typeface="Calibri" panose="020F0502020204030204" pitchFamily="34" charset="0"/>
                <a:ea typeface="黑体" panose="02010609060101010101" pitchFamily="49" charset="-122"/>
              </a:rPr>
              <a:t>、</a:t>
            </a:r>
            <a:r>
              <a:rPr lang="en-US" altLang="zh-CN" sz="2400" dirty="0">
                <a:latin typeface="Calibri" panose="020F0502020204030204" pitchFamily="34" charset="0"/>
                <a:ea typeface="黑体" panose="02010609060101010101" pitchFamily="49" charset="-122"/>
              </a:rPr>
              <a:t>Spark</a:t>
            </a:r>
          </a:p>
          <a:p>
            <a:pPr lvl="1">
              <a:lnSpc>
                <a:spcPct val="110000"/>
              </a:lnSpc>
              <a:buFont typeface="Arial" panose="020B0604020202020204" pitchFamily="34" charset="0"/>
              <a:buNone/>
            </a:pPr>
            <a:r>
              <a:rPr lang="en-US" altLang="zh-CN" sz="2400" dirty="0">
                <a:latin typeface="Calibri" panose="020F0502020204030204" pitchFamily="34" charset="0"/>
                <a:ea typeface="黑体" panose="02010609060101010101" pitchFamily="49" charset="-122"/>
              </a:rPr>
              <a:t>	</a:t>
            </a:r>
            <a:r>
              <a:rPr lang="zh-CN" altLang="en-US" sz="2400" dirty="0">
                <a:latin typeface="Calibri" panose="020F0502020204030204" pitchFamily="34" charset="0"/>
                <a:ea typeface="黑体" panose="02010609060101010101" pitchFamily="49" charset="-122"/>
              </a:rPr>
              <a:t>（</a:t>
            </a:r>
            <a:r>
              <a:rPr lang="en-US" altLang="zh-CN" sz="2400" dirty="0">
                <a:latin typeface="Calibri" panose="020F0502020204030204" pitchFamily="34" charset="0"/>
                <a:ea typeface="黑体" panose="02010609060101010101" pitchFamily="49" charset="-122"/>
              </a:rPr>
              <a:t>DAG</a:t>
            </a:r>
            <a:r>
              <a:rPr lang="zh-CN" altLang="en-US" sz="2400" dirty="0">
                <a:latin typeface="Calibri" panose="020F0502020204030204" pitchFamily="34" charset="0"/>
                <a:ea typeface="黑体" panose="02010609060101010101" pitchFamily="49" charset="-122"/>
              </a:rPr>
              <a:t>，</a:t>
            </a:r>
            <a:r>
              <a:rPr lang="en-US" altLang="zh-CN" sz="2400" dirty="0">
                <a:latin typeface="Calibri" panose="020F0502020204030204" pitchFamily="34" charset="0"/>
                <a:ea typeface="黑体" panose="02010609060101010101" pitchFamily="49" charset="-122"/>
              </a:rPr>
              <a:t>Directed Acyclic Graph</a:t>
            </a:r>
            <a:r>
              <a:rPr lang="zh-CN" altLang="en-US" sz="2400" dirty="0">
                <a:latin typeface="Calibri" panose="020F0502020204030204" pitchFamily="34" charset="0"/>
                <a:ea typeface="黑体" panose="02010609060101010101" pitchFamily="49" charset="-122"/>
              </a:rPr>
              <a:t>是有向无环图，是指任意一条边有方向，且不存在环路的图。）</a:t>
            </a:r>
            <a:endParaRPr lang="en-US" altLang="zh-CN" sz="2400" dirty="0">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522485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数据计算模式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6.4  </a:t>
            </a:r>
            <a:r>
              <a:rPr lang="zh-CN" altLang="en-US" dirty="0"/>
              <a:t>数据计算</a:t>
            </a:r>
          </a:p>
        </p:txBody>
      </p:sp>
      <p:sp>
        <p:nvSpPr>
          <p:cNvPr id="3" name="矩形: 圆角 2">
            <a:extLst>
              <a:ext uri="{FF2B5EF4-FFF2-40B4-BE49-F238E27FC236}">
                <a16:creationId xmlns:a16="http://schemas.microsoft.com/office/drawing/2014/main" id="{FD8E8185-4BC9-4417-9D54-4D800D7E553F}"/>
              </a:ext>
            </a:extLst>
          </p:cNvPr>
          <p:cNvSpPr/>
          <p:nvPr/>
        </p:nvSpPr>
        <p:spPr>
          <a:xfrm>
            <a:off x="4424172" y="829056"/>
            <a:ext cx="1658112"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批量计算模式</a:t>
            </a:r>
          </a:p>
        </p:txBody>
      </p:sp>
      <p:sp>
        <p:nvSpPr>
          <p:cNvPr id="5" name="矩形: 圆角 4">
            <a:extLst>
              <a:ext uri="{FF2B5EF4-FFF2-40B4-BE49-F238E27FC236}">
                <a16:creationId xmlns:a16="http://schemas.microsoft.com/office/drawing/2014/main" id="{DE09D257-E0C7-4611-871E-D8B8E8EAB4BE}"/>
              </a:ext>
            </a:extLst>
          </p:cNvPr>
          <p:cNvSpPr/>
          <p:nvPr/>
        </p:nvSpPr>
        <p:spPr>
          <a:xfrm>
            <a:off x="6288786" y="829056"/>
            <a:ext cx="1658112" cy="499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流式计算模式</a:t>
            </a:r>
          </a:p>
        </p:txBody>
      </p:sp>
      <p:sp>
        <p:nvSpPr>
          <p:cNvPr id="6" name="矩形: 圆角 5">
            <a:extLst>
              <a:ext uri="{FF2B5EF4-FFF2-40B4-BE49-F238E27FC236}">
                <a16:creationId xmlns:a16="http://schemas.microsoft.com/office/drawing/2014/main" id="{B64A5839-0A37-4686-AE64-78659C0790E4}"/>
              </a:ext>
            </a:extLst>
          </p:cNvPr>
          <p:cNvSpPr/>
          <p:nvPr/>
        </p:nvSpPr>
        <p:spPr>
          <a:xfrm>
            <a:off x="8153400" y="829056"/>
            <a:ext cx="1953768"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交互式计算模式</a:t>
            </a:r>
          </a:p>
        </p:txBody>
      </p:sp>
      <p:sp>
        <p:nvSpPr>
          <p:cNvPr id="8" name="矩形: 圆角 7">
            <a:extLst>
              <a:ext uri="{FF2B5EF4-FFF2-40B4-BE49-F238E27FC236}">
                <a16:creationId xmlns:a16="http://schemas.microsoft.com/office/drawing/2014/main" id="{09E9EDD7-49DC-4562-8E2C-45E040E304F1}"/>
              </a:ext>
            </a:extLst>
          </p:cNvPr>
          <p:cNvSpPr/>
          <p:nvPr/>
        </p:nvSpPr>
        <p:spPr>
          <a:xfrm>
            <a:off x="10313670" y="829056"/>
            <a:ext cx="1658112"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图计算模式</a:t>
            </a:r>
          </a:p>
        </p:txBody>
      </p:sp>
      <p:sp>
        <p:nvSpPr>
          <p:cNvPr id="9" name="内容占位符 2">
            <a:extLst>
              <a:ext uri="{FF2B5EF4-FFF2-40B4-BE49-F238E27FC236}">
                <a16:creationId xmlns:a16="http://schemas.microsoft.com/office/drawing/2014/main" id="{C1012899-CEAD-400C-9864-9005F2B42304}"/>
              </a:ext>
            </a:extLst>
          </p:cNvPr>
          <p:cNvSpPr txBox="1">
            <a:spLocks/>
          </p:cNvSpPr>
          <p:nvPr/>
        </p:nvSpPr>
        <p:spPr>
          <a:xfrm>
            <a:off x="571500" y="1746166"/>
            <a:ext cx="11193780" cy="38828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spcAft>
                <a:spcPts val="600"/>
              </a:spcAft>
            </a:pPr>
            <a:r>
              <a:rPr lang="zh-CN" altLang="zh-CN" sz="2800" dirty="0">
                <a:latin typeface="Calibri" panose="020F0502020204030204" pitchFamily="34" charset="0"/>
                <a:ea typeface="黑体" panose="02010609060101010101" pitchFamily="49" charset="-122"/>
              </a:rPr>
              <a:t>数据批量计算技术关注数据处理的吞吐量，而</a:t>
            </a:r>
            <a:r>
              <a:rPr lang="zh-CN" altLang="zh-CN" sz="2800" dirty="0">
                <a:solidFill>
                  <a:srgbClr val="C00000"/>
                </a:solidFill>
                <a:latin typeface="Calibri" panose="020F0502020204030204" pitchFamily="34" charset="0"/>
                <a:ea typeface="黑体" panose="02010609060101010101" pitchFamily="49" charset="-122"/>
              </a:rPr>
              <a:t>数据流计算</a:t>
            </a:r>
            <a:r>
              <a:rPr lang="zh-CN" altLang="zh-CN" sz="2800" dirty="0">
                <a:latin typeface="Calibri" panose="020F0502020204030204" pitchFamily="34" charset="0"/>
                <a:ea typeface="黑体" panose="02010609060101010101" pitchFamily="49" charset="-122"/>
              </a:rPr>
              <a:t>技术更关注数据处理的实时性，能够更加快速地为决策提供支持。数据的流计算技术是由复杂事件处理（</a:t>
            </a:r>
            <a:r>
              <a:rPr lang="en-US" altLang="zh-CN" sz="2800" dirty="0">
                <a:latin typeface="Calibri" panose="020F0502020204030204" pitchFamily="34" charset="0"/>
                <a:ea typeface="黑体" panose="02010609060101010101" pitchFamily="49" charset="-122"/>
              </a:rPr>
              <a:t>CEP</a:t>
            </a:r>
            <a:r>
              <a:rPr lang="zh-CN" altLang="zh-CN" sz="2800" dirty="0">
                <a:latin typeface="Calibri" panose="020F0502020204030204" pitchFamily="34" charset="0"/>
                <a:ea typeface="黑体" panose="02010609060101010101" pitchFamily="49" charset="-122"/>
              </a:rPr>
              <a:t>）发展而来</a:t>
            </a:r>
            <a:r>
              <a:rPr lang="zh-CN" altLang="en-US" sz="2800" dirty="0">
                <a:latin typeface="Calibri" panose="020F0502020204030204" pitchFamily="34" charset="0"/>
                <a:ea typeface="黑体" panose="02010609060101010101" pitchFamily="49" charset="-122"/>
              </a:rPr>
              <a:t>。</a:t>
            </a:r>
            <a:endParaRPr lang="en-US" altLang="zh-CN" sz="2800" dirty="0">
              <a:latin typeface="Calibri" panose="020F0502020204030204" pitchFamily="34" charset="0"/>
              <a:ea typeface="黑体" panose="02010609060101010101" pitchFamily="49" charset="-122"/>
            </a:endParaRPr>
          </a:p>
          <a:p>
            <a:pPr>
              <a:lnSpc>
                <a:spcPct val="120000"/>
              </a:lnSpc>
              <a:spcBef>
                <a:spcPts val="600"/>
              </a:spcBef>
              <a:spcAft>
                <a:spcPts val="600"/>
              </a:spcAft>
            </a:pPr>
            <a:r>
              <a:rPr lang="zh-CN" altLang="zh-CN" sz="2800" dirty="0">
                <a:latin typeface="Calibri" panose="020F0502020204030204" pitchFamily="34" charset="0"/>
                <a:ea typeface="黑体" panose="02010609060101010101" pitchFamily="49" charset="-122"/>
              </a:rPr>
              <a:t>流计算的典型框架包括</a:t>
            </a:r>
            <a:r>
              <a:rPr lang="en-US" altLang="zh-CN" sz="2800" dirty="0">
                <a:latin typeface="Calibri" panose="020F0502020204030204" pitchFamily="34" charset="0"/>
                <a:ea typeface="黑体" panose="02010609060101010101" pitchFamily="49" charset="-122"/>
              </a:rPr>
              <a:t>Storm</a:t>
            </a:r>
            <a:r>
              <a:rPr lang="zh-CN" altLang="zh-CN" sz="2800" dirty="0">
                <a:latin typeface="Calibri" panose="020F0502020204030204" pitchFamily="34" charset="0"/>
                <a:ea typeface="黑体" panose="02010609060101010101" pitchFamily="49" charset="-122"/>
              </a:rPr>
              <a:t>、</a:t>
            </a:r>
            <a:r>
              <a:rPr lang="en-US" altLang="zh-CN" sz="2800" dirty="0">
                <a:latin typeface="Calibri" panose="020F0502020204030204" pitchFamily="34" charset="0"/>
                <a:ea typeface="黑体" panose="02010609060101010101" pitchFamily="49" charset="-122"/>
              </a:rPr>
              <a:t>S4</a:t>
            </a:r>
            <a:r>
              <a:rPr lang="zh-CN" altLang="zh-CN" sz="2800" dirty="0">
                <a:latin typeface="Calibri" panose="020F0502020204030204" pitchFamily="34" charset="0"/>
                <a:ea typeface="黑体" panose="02010609060101010101" pitchFamily="49" charset="-122"/>
              </a:rPr>
              <a:t>、</a:t>
            </a:r>
            <a:r>
              <a:rPr lang="en-US" altLang="zh-CN" sz="2800" dirty="0">
                <a:latin typeface="Calibri" panose="020F0502020204030204" pitchFamily="34" charset="0"/>
                <a:ea typeface="黑体" panose="02010609060101010101" pitchFamily="49" charset="-122"/>
              </a:rPr>
              <a:t>Spark Streaming</a:t>
            </a:r>
            <a:r>
              <a:rPr lang="zh-CN" altLang="en-US" sz="2800" dirty="0">
                <a:latin typeface="Calibri" panose="020F0502020204030204" pitchFamily="34" charset="0"/>
                <a:ea typeface="黑体" panose="02010609060101010101" pitchFamily="49" charset="-122"/>
              </a:rPr>
              <a:t>等</a:t>
            </a:r>
            <a:r>
              <a:rPr lang="zh-CN" altLang="zh-CN" sz="2800" dirty="0">
                <a:latin typeface="Calibri" panose="020F0502020204030204" pitchFamily="34" charset="0"/>
                <a:ea typeface="黑体" panose="02010609060101010101" pitchFamily="49" charset="-122"/>
              </a:rPr>
              <a:t>。</a:t>
            </a:r>
            <a:endParaRPr lang="en-US" altLang="zh-CN" sz="2800" dirty="0">
              <a:latin typeface="Calibri" panose="020F0502020204030204" pitchFamily="34" charset="0"/>
              <a:ea typeface="黑体" panose="02010609060101010101" pitchFamily="49" charset="-122"/>
            </a:endParaRPr>
          </a:p>
          <a:p>
            <a:pPr>
              <a:lnSpc>
                <a:spcPct val="120000"/>
              </a:lnSpc>
              <a:spcBef>
                <a:spcPts val="600"/>
              </a:spcBef>
              <a:spcAft>
                <a:spcPts val="600"/>
              </a:spcAft>
            </a:pPr>
            <a:r>
              <a:rPr lang="zh-CN" altLang="en-US" sz="2800" dirty="0">
                <a:latin typeface="Calibri" panose="020F0502020204030204" pitchFamily="34" charset="0"/>
                <a:ea typeface="黑体" panose="02010609060101010101" pitchFamily="49" charset="-122"/>
              </a:rPr>
              <a:t>流计算模式包括：</a:t>
            </a:r>
            <a:endParaRPr lang="en-US" altLang="zh-CN" sz="2800" dirty="0">
              <a:latin typeface="Calibri" panose="020F0502020204030204" pitchFamily="34" charset="0"/>
              <a:ea typeface="黑体" panose="02010609060101010101" pitchFamily="49" charset="-122"/>
            </a:endParaRPr>
          </a:p>
          <a:p>
            <a:pPr lvl="1">
              <a:lnSpc>
                <a:spcPct val="120000"/>
              </a:lnSpc>
              <a:spcBef>
                <a:spcPts val="600"/>
              </a:spcBef>
              <a:spcAft>
                <a:spcPts val="600"/>
              </a:spcAft>
            </a:pPr>
            <a:r>
              <a:rPr lang="zh-CN" altLang="en-US" sz="2800" dirty="0">
                <a:solidFill>
                  <a:srgbClr val="C00000"/>
                </a:solidFill>
                <a:latin typeface="Calibri" panose="020F0502020204030204" pitchFamily="34" charset="0"/>
                <a:ea typeface="黑体" panose="02010609060101010101" pitchFamily="49" charset="-122"/>
              </a:rPr>
              <a:t>连续查询处理模式、可扩展数据流模式</a:t>
            </a:r>
            <a:endParaRPr lang="en-US" altLang="zh-CN" sz="2800" dirty="0">
              <a:solidFill>
                <a:srgbClr val="C00000"/>
              </a:solidFill>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1502636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数据计算模式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6.4  </a:t>
            </a:r>
            <a:r>
              <a:rPr lang="zh-CN" altLang="en-US" dirty="0"/>
              <a:t>数据计算</a:t>
            </a:r>
          </a:p>
        </p:txBody>
      </p:sp>
      <p:sp>
        <p:nvSpPr>
          <p:cNvPr id="3" name="矩形: 圆角 2">
            <a:extLst>
              <a:ext uri="{FF2B5EF4-FFF2-40B4-BE49-F238E27FC236}">
                <a16:creationId xmlns:a16="http://schemas.microsoft.com/office/drawing/2014/main" id="{FD8E8185-4BC9-4417-9D54-4D800D7E553F}"/>
              </a:ext>
            </a:extLst>
          </p:cNvPr>
          <p:cNvSpPr/>
          <p:nvPr/>
        </p:nvSpPr>
        <p:spPr>
          <a:xfrm>
            <a:off x="4424172" y="829056"/>
            <a:ext cx="1658112"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批量计算模式</a:t>
            </a:r>
          </a:p>
        </p:txBody>
      </p:sp>
      <p:sp>
        <p:nvSpPr>
          <p:cNvPr id="5" name="矩形: 圆角 4">
            <a:extLst>
              <a:ext uri="{FF2B5EF4-FFF2-40B4-BE49-F238E27FC236}">
                <a16:creationId xmlns:a16="http://schemas.microsoft.com/office/drawing/2014/main" id="{DE09D257-E0C7-4611-871E-D8B8E8EAB4BE}"/>
              </a:ext>
            </a:extLst>
          </p:cNvPr>
          <p:cNvSpPr/>
          <p:nvPr/>
        </p:nvSpPr>
        <p:spPr>
          <a:xfrm>
            <a:off x="6288786" y="829056"/>
            <a:ext cx="1658112"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流式计算模式</a:t>
            </a:r>
          </a:p>
        </p:txBody>
      </p:sp>
      <p:sp>
        <p:nvSpPr>
          <p:cNvPr id="6" name="矩形: 圆角 5">
            <a:extLst>
              <a:ext uri="{FF2B5EF4-FFF2-40B4-BE49-F238E27FC236}">
                <a16:creationId xmlns:a16="http://schemas.microsoft.com/office/drawing/2014/main" id="{B64A5839-0A37-4686-AE64-78659C0790E4}"/>
              </a:ext>
            </a:extLst>
          </p:cNvPr>
          <p:cNvSpPr/>
          <p:nvPr/>
        </p:nvSpPr>
        <p:spPr>
          <a:xfrm>
            <a:off x="8153400" y="829056"/>
            <a:ext cx="1953768" cy="499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交互式计算模式</a:t>
            </a:r>
          </a:p>
        </p:txBody>
      </p:sp>
      <p:sp>
        <p:nvSpPr>
          <p:cNvPr id="8" name="矩形: 圆角 7">
            <a:extLst>
              <a:ext uri="{FF2B5EF4-FFF2-40B4-BE49-F238E27FC236}">
                <a16:creationId xmlns:a16="http://schemas.microsoft.com/office/drawing/2014/main" id="{09E9EDD7-49DC-4562-8E2C-45E040E304F1}"/>
              </a:ext>
            </a:extLst>
          </p:cNvPr>
          <p:cNvSpPr/>
          <p:nvPr/>
        </p:nvSpPr>
        <p:spPr>
          <a:xfrm>
            <a:off x="10313670" y="829056"/>
            <a:ext cx="1658112"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图计算模式</a:t>
            </a:r>
          </a:p>
        </p:txBody>
      </p:sp>
      <p:sp>
        <p:nvSpPr>
          <p:cNvPr id="9" name="内容占位符 2">
            <a:extLst>
              <a:ext uri="{FF2B5EF4-FFF2-40B4-BE49-F238E27FC236}">
                <a16:creationId xmlns:a16="http://schemas.microsoft.com/office/drawing/2014/main" id="{C1012899-CEAD-400C-9864-9005F2B42304}"/>
              </a:ext>
            </a:extLst>
          </p:cNvPr>
          <p:cNvSpPr txBox="1">
            <a:spLocks/>
          </p:cNvSpPr>
          <p:nvPr/>
        </p:nvSpPr>
        <p:spPr>
          <a:xfrm>
            <a:off x="571500" y="1746166"/>
            <a:ext cx="11193780" cy="47000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zh-CN" altLang="en-US" sz="2800" dirty="0">
                <a:latin typeface="Calibri" panose="020F0502020204030204" pitchFamily="34" charset="0"/>
                <a:ea typeface="黑体" pitchFamily="49" charset="-122"/>
              </a:rPr>
              <a:t>在数据基础上的便捷交互式计算模式的出现，应该说是数据处理技术积累到一定程度后的历史必然。</a:t>
            </a:r>
            <a:endParaRPr lang="en-US" altLang="zh-CN" sz="2800" dirty="0">
              <a:latin typeface="Calibri" panose="020F0502020204030204" pitchFamily="34" charset="0"/>
              <a:ea typeface="黑体" pitchFamily="49" charset="-122"/>
            </a:endParaRPr>
          </a:p>
          <a:p>
            <a:pPr>
              <a:lnSpc>
                <a:spcPct val="120000"/>
              </a:lnSpc>
              <a:spcBef>
                <a:spcPts val="600"/>
              </a:spcBef>
            </a:pPr>
            <a:r>
              <a:rPr lang="en-US" altLang="zh-CN" sz="2800" dirty="0">
                <a:latin typeface="Calibri" panose="020F0502020204030204" pitchFamily="34" charset="0"/>
                <a:ea typeface="黑体" pitchFamily="49" charset="-122"/>
              </a:rPr>
              <a:t>Hadoop</a:t>
            </a:r>
            <a:r>
              <a:rPr lang="zh-CN" altLang="en-US" sz="2800" dirty="0">
                <a:latin typeface="Calibri" panose="020F0502020204030204" pitchFamily="34" charset="0"/>
                <a:ea typeface="黑体" pitchFamily="49" charset="-122"/>
              </a:rPr>
              <a:t>提供的</a:t>
            </a:r>
            <a:r>
              <a:rPr lang="en-US" altLang="zh-CN" sz="2800" dirty="0">
                <a:latin typeface="Calibri" panose="020F0502020204030204" pitchFamily="34" charset="0"/>
                <a:ea typeface="黑体" pitchFamily="49" charset="-122"/>
              </a:rPr>
              <a:t>MapReduce</a:t>
            </a:r>
            <a:r>
              <a:rPr lang="zh-CN" altLang="en-US" sz="2800" dirty="0">
                <a:latin typeface="Calibri" panose="020F0502020204030204" pitchFamily="34" charset="0"/>
                <a:ea typeface="黑体" pitchFamily="49" charset="-122"/>
              </a:rPr>
              <a:t>还是面向技术人员的底层编程接口，需要便捷的交互式查询与分析功能。</a:t>
            </a:r>
            <a:endParaRPr lang="en-US" altLang="zh-CN" sz="2800" dirty="0">
              <a:latin typeface="Calibri" panose="020F0502020204030204" pitchFamily="34" charset="0"/>
              <a:ea typeface="黑体" pitchFamily="49" charset="-122"/>
            </a:endParaRPr>
          </a:p>
          <a:p>
            <a:pPr>
              <a:lnSpc>
                <a:spcPct val="120000"/>
              </a:lnSpc>
              <a:spcBef>
                <a:spcPts val="600"/>
              </a:spcBef>
            </a:pPr>
            <a:r>
              <a:rPr lang="en-US" altLang="zh-CN" sz="2800" dirty="0">
                <a:latin typeface="Calibri" panose="020F0502020204030204" pitchFamily="34" charset="0"/>
                <a:ea typeface="黑体" pitchFamily="49" charset="-122"/>
              </a:rPr>
              <a:t>SQL on Hadoop</a:t>
            </a:r>
            <a:r>
              <a:rPr lang="zh-CN" altLang="en-US" sz="2800" dirty="0">
                <a:latin typeface="Calibri" panose="020F0502020204030204" pitchFamily="34" charset="0"/>
                <a:ea typeface="黑体" pitchFamily="49" charset="-122"/>
              </a:rPr>
              <a:t>解决方案：</a:t>
            </a:r>
            <a:endParaRPr lang="en-US" altLang="zh-CN" sz="2800" dirty="0">
              <a:latin typeface="Calibri" panose="020F0502020204030204" pitchFamily="34" charset="0"/>
              <a:ea typeface="黑体" pitchFamily="49" charset="-122"/>
            </a:endParaRPr>
          </a:p>
          <a:p>
            <a:pPr lvl="1">
              <a:lnSpc>
                <a:spcPct val="120000"/>
              </a:lnSpc>
              <a:spcBef>
                <a:spcPts val="600"/>
              </a:spcBef>
            </a:pPr>
            <a:r>
              <a:rPr lang="en-US" altLang="zh-CN" sz="2400" dirty="0">
                <a:solidFill>
                  <a:srgbClr val="C00000"/>
                </a:solidFill>
                <a:latin typeface="Calibri" panose="020F0502020204030204" pitchFamily="34" charset="0"/>
                <a:ea typeface="黑体" pitchFamily="49" charset="-122"/>
              </a:rPr>
              <a:t>Hive</a:t>
            </a:r>
            <a:r>
              <a:rPr lang="zh-CN" altLang="en-US" sz="2400" dirty="0">
                <a:solidFill>
                  <a:srgbClr val="C00000"/>
                </a:solidFill>
                <a:latin typeface="Calibri" panose="020F0502020204030204" pitchFamily="34" charset="0"/>
                <a:ea typeface="黑体" pitchFamily="49" charset="-122"/>
              </a:rPr>
              <a:t>系</a:t>
            </a:r>
            <a:r>
              <a:rPr lang="zh-CN" altLang="en-US" sz="2400" dirty="0">
                <a:latin typeface="Calibri" panose="020F0502020204030204" pitchFamily="34" charset="0"/>
                <a:ea typeface="黑体" pitchFamily="49" charset="-122"/>
              </a:rPr>
              <a:t>：</a:t>
            </a:r>
            <a:r>
              <a:rPr lang="en-US" altLang="zh-CN" sz="2400" dirty="0">
                <a:latin typeface="Calibri" panose="020F0502020204030204" pitchFamily="34" charset="0"/>
                <a:ea typeface="黑体" pitchFamily="49" charset="-122"/>
              </a:rPr>
              <a:t>Hadoop</a:t>
            </a:r>
            <a:r>
              <a:rPr lang="zh-CN" altLang="en-US" sz="2400" dirty="0">
                <a:latin typeface="Calibri" panose="020F0502020204030204" pitchFamily="34" charset="0"/>
                <a:ea typeface="黑体" pitchFamily="49" charset="-122"/>
              </a:rPr>
              <a:t>上的数据仓库、</a:t>
            </a:r>
            <a:r>
              <a:rPr lang="en-US" altLang="zh-CN" sz="2400" dirty="0">
                <a:latin typeface="Calibri" panose="020F0502020204030204" pitchFamily="34" charset="0"/>
                <a:ea typeface="黑体" pitchFamily="49" charset="-122"/>
              </a:rPr>
              <a:t>Hive On Spark</a:t>
            </a:r>
          </a:p>
          <a:p>
            <a:pPr lvl="1">
              <a:lnSpc>
                <a:spcPct val="120000"/>
              </a:lnSpc>
              <a:spcBef>
                <a:spcPts val="600"/>
              </a:spcBef>
            </a:pPr>
            <a:r>
              <a:rPr lang="en-US" altLang="zh-CN" sz="2400" dirty="0">
                <a:solidFill>
                  <a:srgbClr val="C00000"/>
                </a:solidFill>
                <a:latin typeface="Calibri" panose="020F0502020204030204" pitchFamily="34" charset="0"/>
                <a:ea typeface="黑体" pitchFamily="49" charset="-122"/>
              </a:rPr>
              <a:t>Shark</a:t>
            </a:r>
            <a:r>
              <a:rPr lang="zh-CN" altLang="en-US" sz="2400" dirty="0">
                <a:solidFill>
                  <a:srgbClr val="C00000"/>
                </a:solidFill>
                <a:latin typeface="Calibri" panose="020F0502020204030204" pitchFamily="34" charset="0"/>
                <a:ea typeface="黑体" pitchFamily="49" charset="-122"/>
              </a:rPr>
              <a:t>系</a:t>
            </a:r>
            <a:r>
              <a:rPr lang="zh-CN" altLang="en-US" sz="2400" dirty="0">
                <a:latin typeface="Calibri" panose="020F0502020204030204" pitchFamily="34" charset="0"/>
                <a:ea typeface="黑体" pitchFamily="49" charset="-122"/>
              </a:rPr>
              <a:t>：</a:t>
            </a:r>
            <a:r>
              <a:rPr lang="en-US" altLang="zh-CN" sz="2400" dirty="0">
                <a:latin typeface="Calibri" panose="020F0502020204030204" pitchFamily="34" charset="0"/>
                <a:ea typeface="黑体" pitchFamily="49" charset="-122"/>
              </a:rPr>
              <a:t>Spark</a:t>
            </a:r>
            <a:r>
              <a:rPr lang="zh-CN" altLang="en-US" sz="2400" dirty="0">
                <a:latin typeface="Calibri" panose="020F0502020204030204" pitchFamily="34" charset="0"/>
                <a:ea typeface="黑体" pitchFamily="49" charset="-122"/>
              </a:rPr>
              <a:t>上的数据仓库、</a:t>
            </a:r>
            <a:r>
              <a:rPr lang="en-US" altLang="zh-CN" sz="2400" dirty="0">
                <a:latin typeface="Calibri" panose="020F0502020204030204" pitchFamily="34" charset="0"/>
                <a:ea typeface="黑体" pitchFamily="49" charset="-122"/>
              </a:rPr>
              <a:t> </a:t>
            </a:r>
            <a:r>
              <a:rPr lang="en-US" altLang="zh-CN" sz="2400" dirty="0" err="1">
                <a:latin typeface="Calibri" panose="020F0502020204030204" pitchFamily="34" charset="0"/>
                <a:ea typeface="黑体" pitchFamily="49" charset="-122"/>
              </a:rPr>
              <a:t>SparkSQL</a:t>
            </a:r>
            <a:endParaRPr lang="en-US" altLang="zh-CN" sz="2400" dirty="0">
              <a:latin typeface="Calibri" panose="020F0502020204030204" pitchFamily="34" charset="0"/>
              <a:ea typeface="黑体" pitchFamily="49" charset="-122"/>
            </a:endParaRPr>
          </a:p>
          <a:p>
            <a:pPr lvl="1">
              <a:lnSpc>
                <a:spcPct val="120000"/>
              </a:lnSpc>
              <a:spcBef>
                <a:spcPts val="600"/>
              </a:spcBef>
            </a:pPr>
            <a:r>
              <a:rPr lang="en-US" altLang="zh-CN" sz="2400" dirty="0">
                <a:solidFill>
                  <a:srgbClr val="C00000"/>
                </a:solidFill>
                <a:latin typeface="Calibri" panose="020F0502020204030204" pitchFamily="34" charset="0"/>
                <a:ea typeface="黑体" pitchFamily="49" charset="-122"/>
              </a:rPr>
              <a:t>Dremel</a:t>
            </a:r>
            <a:r>
              <a:rPr lang="zh-CN" altLang="en-US" sz="2400" dirty="0">
                <a:solidFill>
                  <a:srgbClr val="C00000"/>
                </a:solidFill>
                <a:latin typeface="Calibri" panose="020F0502020204030204" pitchFamily="34" charset="0"/>
                <a:ea typeface="黑体" pitchFamily="49" charset="-122"/>
              </a:rPr>
              <a:t>系</a:t>
            </a:r>
            <a:r>
              <a:rPr lang="zh-CN" altLang="en-US" sz="2400" dirty="0">
                <a:latin typeface="Calibri" panose="020F0502020204030204" pitchFamily="34" charset="0"/>
                <a:ea typeface="黑体" pitchFamily="49" charset="-122"/>
              </a:rPr>
              <a:t>：</a:t>
            </a:r>
            <a:r>
              <a:rPr lang="en-US" altLang="zh-CN" sz="2400" dirty="0">
                <a:latin typeface="Calibri" panose="020F0502020204030204" pitchFamily="34" charset="0"/>
                <a:ea typeface="黑体" pitchFamily="49" charset="-122"/>
              </a:rPr>
              <a:t> Dremel </a:t>
            </a:r>
            <a:r>
              <a:rPr lang="zh-CN" altLang="en-US" sz="2400" dirty="0">
                <a:latin typeface="Calibri" panose="020F0502020204030204" pitchFamily="34" charset="0"/>
                <a:ea typeface="黑体" pitchFamily="49" charset="-122"/>
              </a:rPr>
              <a:t>、</a:t>
            </a:r>
            <a:r>
              <a:rPr lang="en-US" altLang="zh-CN" sz="2400" dirty="0">
                <a:latin typeface="Calibri" panose="020F0502020204030204" pitchFamily="34" charset="0"/>
                <a:ea typeface="黑体" pitchFamily="49" charset="-122"/>
              </a:rPr>
              <a:t>Impala</a:t>
            </a:r>
            <a:r>
              <a:rPr lang="zh-CN" altLang="en-US" sz="2400" dirty="0">
                <a:latin typeface="Calibri" panose="020F0502020204030204" pitchFamily="34" charset="0"/>
                <a:ea typeface="黑体" pitchFamily="49" charset="-122"/>
              </a:rPr>
              <a:t>、</a:t>
            </a:r>
            <a:r>
              <a:rPr lang="en-US" altLang="zh-CN" sz="2400" dirty="0" err="1">
                <a:latin typeface="Calibri" panose="020F0502020204030204" pitchFamily="34" charset="0"/>
                <a:ea typeface="黑体" pitchFamily="49" charset="-122"/>
              </a:rPr>
              <a:t>PowerDrill</a:t>
            </a:r>
            <a:endParaRPr lang="en-US" altLang="zh-CN" sz="2400" dirty="0">
              <a:latin typeface="Calibri" panose="020F0502020204030204" pitchFamily="34" charset="0"/>
              <a:ea typeface="黑体" pitchFamily="49" charset="-122"/>
            </a:endParaRPr>
          </a:p>
          <a:p>
            <a:pPr lvl="1">
              <a:lnSpc>
                <a:spcPct val="120000"/>
              </a:lnSpc>
              <a:spcBef>
                <a:spcPts val="600"/>
              </a:spcBef>
            </a:pPr>
            <a:r>
              <a:rPr lang="zh-CN" altLang="en-US" sz="2400" dirty="0">
                <a:solidFill>
                  <a:srgbClr val="C00000"/>
                </a:solidFill>
                <a:latin typeface="Calibri" panose="020F0502020204030204" pitchFamily="34" charset="0"/>
                <a:ea typeface="黑体" pitchFamily="49" charset="-122"/>
              </a:rPr>
              <a:t>混合系</a:t>
            </a:r>
            <a:r>
              <a:rPr lang="zh-CN" altLang="en-US" sz="2400" dirty="0">
                <a:latin typeface="Calibri" panose="020F0502020204030204" pitchFamily="34" charset="0"/>
                <a:ea typeface="黑体" pitchFamily="49" charset="-122"/>
              </a:rPr>
              <a:t>：关系数据库 </a:t>
            </a:r>
            <a:r>
              <a:rPr lang="en-US" altLang="zh-CN" sz="2400" dirty="0">
                <a:latin typeface="Calibri" panose="020F0502020204030204" pitchFamily="34" charset="0"/>
                <a:ea typeface="黑体" pitchFamily="49" charset="-122"/>
              </a:rPr>
              <a:t>+ Hadoop</a:t>
            </a:r>
            <a:r>
              <a:rPr lang="zh-CN" altLang="en-US" sz="2400" dirty="0">
                <a:latin typeface="Calibri" panose="020F0502020204030204" pitchFamily="34" charset="0"/>
                <a:ea typeface="黑体" pitchFamily="49" charset="-122"/>
              </a:rPr>
              <a:t>，</a:t>
            </a:r>
            <a:r>
              <a:rPr lang="en-US" altLang="zh-CN" sz="2400" dirty="0" err="1">
                <a:latin typeface="Calibri" panose="020F0502020204030204" pitchFamily="34" charset="0"/>
                <a:ea typeface="黑体" pitchFamily="49" charset="-122"/>
              </a:rPr>
              <a:t>HadoopDB</a:t>
            </a:r>
            <a:endParaRPr lang="en-US" altLang="zh-CN" sz="2800" dirty="0">
              <a:solidFill>
                <a:srgbClr val="C00000"/>
              </a:solidFill>
              <a:latin typeface="Calibri" panose="020F0502020204030204" pitchFamily="34" charset="0"/>
              <a:ea typeface="黑体" panose="02010609060101010101" pitchFamily="49" charset="-122"/>
            </a:endParaRPr>
          </a:p>
        </p:txBody>
      </p:sp>
    </p:spTree>
    <p:extLst>
      <p:ext uri="{BB962C8B-B14F-4D97-AF65-F5344CB8AC3E}">
        <p14:creationId xmlns:p14="http://schemas.microsoft.com/office/powerpoint/2010/main" val="2507270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数据计算模式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6.4  </a:t>
            </a:r>
            <a:r>
              <a:rPr lang="zh-CN" altLang="en-US" dirty="0"/>
              <a:t>数据计算</a:t>
            </a:r>
          </a:p>
        </p:txBody>
      </p:sp>
      <p:sp>
        <p:nvSpPr>
          <p:cNvPr id="3" name="矩形: 圆角 2">
            <a:extLst>
              <a:ext uri="{FF2B5EF4-FFF2-40B4-BE49-F238E27FC236}">
                <a16:creationId xmlns:a16="http://schemas.microsoft.com/office/drawing/2014/main" id="{FD8E8185-4BC9-4417-9D54-4D800D7E553F}"/>
              </a:ext>
            </a:extLst>
          </p:cNvPr>
          <p:cNvSpPr/>
          <p:nvPr/>
        </p:nvSpPr>
        <p:spPr>
          <a:xfrm>
            <a:off x="4424172" y="829056"/>
            <a:ext cx="1658112"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批量计算模式</a:t>
            </a:r>
          </a:p>
        </p:txBody>
      </p:sp>
      <p:sp>
        <p:nvSpPr>
          <p:cNvPr id="5" name="矩形: 圆角 4">
            <a:extLst>
              <a:ext uri="{FF2B5EF4-FFF2-40B4-BE49-F238E27FC236}">
                <a16:creationId xmlns:a16="http://schemas.microsoft.com/office/drawing/2014/main" id="{DE09D257-E0C7-4611-871E-D8B8E8EAB4BE}"/>
              </a:ext>
            </a:extLst>
          </p:cNvPr>
          <p:cNvSpPr/>
          <p:nvPr/>
        </p:nvSpPr>
        <p:spPr>
          <a:xfrm>
            <a:off x="6288786" y="829056"/>
            <a:ext cx="1658112"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流式计算模式</a:t>
            </a:r>
          </a:p>
        </p:txBody>
      </p:sp>
      <p:sp>
        <p:nvSpPr>
          <p:cNvPr id="6" name="矩形: 圆角 5">
            <a:extLst>
              <a:ext uri="{FF2B5EF4-FFF2-40B4-BE49-F238E27FC236}">
                <a16:creationId xmlns:a16="http://schemas.microsoft.com/office/drawing/2014/main" id="{B64A5839-0A37-4686-AE64-78659C0790E4}"/>
              </a:ext>
            </a:extLst>
          </p:cNvPr>
          <p:cNvSpPr/>
          <p:nvPr/>
        </p:nvSpPr>
        <p:spPr>
          <a:xfrm>
            <a:off x="8153400" y="829056"/>
            <a:ext cx="1953768" cy="499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交互式计算模式</a:t>
            </a:r>
          </a:p>
        </p:txBody>
      </p:sp>
      <p:sp>
        <p:nvSpPr>
          <p:cNvPr id="8" name="矩形: 圆角 7">
            <a:extLst>
              <a:ext uri="{FF2B5EF4-FFF2-40B4-BE49-F238E27FC236}">
                <a16:creationId xmlns:a16="http://schemas.microsoft.com/office/drawing/2014/main" id="{09E9EDD7-49DC-4562-8E2C-45E040E304F1}"/>
              </a:ext>
            </a:extLst>
          </p:cNvPr>
          <p:cNvSpPr/>
          <p:nvPr/>
        </p:nvSpPr>
        <p:spPr>
          <a:xfrm>
            <a:off x="10313670" y="829056"/>
            <a:ext cx="1658112" cy="499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图计算模式</a:t>
            </a:r>
          </a:p>
        </p:txBody>
      </p:sp>
      <p:sp>
        <p:nvSpPr>
          <p:cNvPr id="9" name="内容占位符 2">
            <a:extLst>
              <a:ext uri="{FF2B5EF4-FFF2-40B4-BE49-F238E27FC236}">
                <a16:creationId xmlns:a16="http://schemas.microsoft.com/office/drawing/2014/main" id="{C1012899-CEAD-400C-9864-9005F2B42304}"/>
              </a:ext>
            </a:extLst>
          </p:cNvPr>
          <p:cNvSpPr txBox="1">
            <a:spLocks/>
          </p:cNvSpPr>
          <p:nvPr/>
        </p:nvSpPr>
        <p:spPr>
          <a:xfrm>
            <a:off x="571500" y="1746166"/>
            <a:ext cx="11193780" cy="4700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zh-CN" altLang="en-US" sz="2800" dirty="0">
                <a:solidFill>
                  <a:srgbClr val="C00000"/>
                </a:solidFill>
                <a:latin typeface="Calibri" panose="020F0502020204030204" pitchFamily="34" charset="0"/>
                <a:ea typeface="黑体" pitchFamily="49" charset="-122"/>
              </a:rPr>
              <a:t>图</a:t>
            </a:r>
            <a:r>
              <a:rPr lang="zh-CN" altLang="en-US" sz="2800" dirty="0">
                <a:latin typeface="Calibri" panose="020F0502020204030204" pitchFamily="34" charset="0"/>
                <a:ea typeface="黑体" pitchFamily="49" charset="-122"/>
              </a:rPr>
              <a:t>由于自身的结构特征，可以很好地表示事物之间的关系，在近几年已成为各学科研究的热点。图中点和边的强关联性，需要图数据处理系统对图数据进行一系列的操作，包括图数据的存储、图查询、最短路径查询、关键字查询、图模式挖掘以及图数据的分类、聚类等。</a:t>
            </a:r>
          </a:p>
          <a:p>
            <a:pPr>
              <a:lnSpc>
                <a:spcPct val="120000"/>
              </a:lnSpc>
              <a:spcBef>
                <a:spcPts val="600"/>
              </a:spcBef>
            </a:pPr>
            <a:r>
              <a:rPr lang="zh-CN" altLang="en-US" sz="2800" dirty="0">
                <a:latin typeface="Calibri" panose="020F0502020204030204" pitchFamily="34" charset="0"/>
                <a:ea typeface="黑体" pitchFamily="49" charset="-122"/>
              </a:rPr>
              <a:t>随着图中节点和边数的增多（达到几千万甚至上亿数），图数据处理的复杂性给图数据处理系统提出了严峻的挑战。</a:t>
            </a:r>
          </a:p>
          <a:p>
            <a:pPr>
              <a:lnSpc>
                <a:spcPct val="120000"/>
              </a:lnSpc>
              <a:spcBef>
                <a:spcPts val="600"/>
              </a:spcBef>
            </a:pPr>
            <a:r>
              <a:rPr lang="zh-CN" altLang="en-US" sz="2800" dirty="0">
                <a:latin typeface="Calibri" panose="020F0502020204030204" pitchFamily="34" charset="0"/>
                <a:ea typeface="黑体" pitchFamily="49" charset="-122"/>
              </a:rPr>
              <a:t>图数据处理系统： </a:t>
            </a:r>
            <a:r>
              <a:rPr lang="en-US" altLang="zh-CN" sz="2800" dirty="0">
                <a:latin typeface="Calibri" panose="020F0502020204030204" pitchFamily="34" charset="0"/>
                <a:ea typeface="黑体" pitchFamily="49" charset="-122"/>
              </a:rPr>
              <a:t>Pregel</a:t>
            </a:r>
            <a:r>
              <a:rPr lang="zh-CN" altLang="en-US" sz="2800" dirty="0">
                <a:latin typeface="Calibri" panose="020F0502020204030204" pitchFamily="34" charset="0"/>
                <a:ea typeface="黑体" pitchFamily="49" charset="-122"/>
              </a:rPr>
              <a:t>、</a:t>
            </a:r>
            <a:r>
              <a:rPr lang="en-US" altLang="zh-CN" sz="2800" dirty="0" err="1">
                <a:latin typeface="Calibri" panose="020F0502020204030204" pitchFamily="34" charset="0"/>
                <a:ea typeface="黑体" pitchFamily="49" charset="-122"/>
              </a:rPr>
              <a:t>GraphLab</a:t>
            </a:r>
            <a:r>
              <a:rPr lang="zh-CN" altLang="en-US" sz="2800" dirty="0">
                <a:latin typeface="Calibri" panose="020F0502020204030204" pitchFamily="34" charset="0"/>
                <a:ea typeface="黑体" pitchFamily="49" charset="-122"/>
              </a:rPr>
              <a:t>、</a:t>
            </a:r>
            <a:r>
              <a:rPr lang="en-US" altLang="zh-CN" sz="2800" dirty="0">
                <a:latin typeface="Calibri" panose="020F0502020204030204" pitchFamily="34" charset="0"/>
                <a:ea typeface="黑体" pitchFamily="49" charset="-122"/>
              </a:rPr>
              <a:t>TAO</a:t>
            </a:r>
            <a:r>
              <a:rPr lang="zh-CN" altLang="en-US" sz="2800" dirty="0">
                <a:latin typeface="Calibri" panose="020F0502020204030204" pitchFamily="34" charset="0"/>
                <a:ea typeface="黑体" pitchFamily="49" charset="-122"/>
              </a:rPr>
              <a:t>、</a:t>
            </a:r>
            <a:r>
              <a:rPr lang="en-US" altLang="zh-CN" sz="2800" dirty="0">
                <a:latin typeface="Calibri" panose="020F0502020204030204" pitchFamily="34" charset="0"/>
                <a:ea typeface="黑体" pitchFamily="49" charset="-122"/>
              </a:rPr>
              <a:t>Trinity</a:t>
            </a:r>
            <a:r>
              <a:rPr lang="zh-CN" altLang="en-US" sz="2800" dirty="0">
                <a:latin typeface="Calibri" panose="020F0502020204030204" pitchFamily="34" charset="0"/>
                <a:ea typeface="黑体" pitchFamily="49" charset="-122"/>
              </a:rPr>
              <a:t>等。</a:t>
            </a:r>
          </a:p>
        </p:txBody>
      </p:sp>
    </p:spTree>
    <p:extLst>
      <p:ext uri="{BB962C8B-B14F-4D97-AF65-F5344CB8AC3E}">
        <p14:creationId xmlns:p14="http://schemas.microsoft.com/office/powerpoint/2010/main" val="1678428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318878"/>
            <a:ext cx="4801847" cy="755650"/>
          </a:xfrm>
        </p:spPr>
        <p:txBody>
          <a:bodyPr>
            <a:normAutofit/>
          </a:bodyPr>
          <a:lstStyle/>
          <a:p>
            <a:r>
              <a:rPr lang="zh-CN" altLang="en-US" dirty="0"/>
              <a:t>数据采集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1395323"/>
            <a:ext cx="4801847" cy="755650"/>
          </a:xfrm>
        </p:spPr>
        <p:txBody>
          <a:bodyPr>
            <a:normAutofit/>
          </a:bodyPr>
          <a:lstStyle/>
          <a:p>
            <a:r>
              <a:rPr lang="zh-CN" altLang="en-US" dirty="0"/>
              <a:t>数据存储</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2471768"/>
            <a:ext cx="4801847" cy="755650"/>
          </a:xfrm>
        </p:spPr>
        <p:txBody>
          <a:bodyPr>
            <a:normAutofit/>
          </a:bodyPr>
          <a:lstStyle/>
          <a:p>
            <a:pPr marL="0" indent="0">
              <a:buNone/>
            </a:pPr>
            <a:r>
              <a:rPr lang="zh-CN" altLang="en-US" dirty="0"/>
              <a:t>数据管理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367646"/>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1444091"/>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2520536"/>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6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数据的全生命周期管理</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3548213"/>
            <a:ext cx="4801847" cy="755650"/>
          </a:xfrm>
        </p:spPr>
        <p:txBody>
          <a:bodyPr>
            <a:normAutofit/>
          </a:bodyPr>
          <a:lstStyle/>
          <a:p>
            <a:pPr marL="0" indent="0">
              <a:buNone/>
            </a:pPr>
            <a:r>
              <a:rPr lang="zh-CN" altLang="en-US" dirty="0"/>
              <a:t>数据计算</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3596981"/>
            <a:ext cx="741082" cy="755650"/>
          </a:xfrm>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a:xfrm>
            <a:off x="6295131" y="4624658"/>
            <a:ext cx="4801847" cy="755650"/>
          </a:xfrm>
        </p:spPr>
        <p:txBody>
          <a:bodyPr>
            <a:normAutofit/>
          </a:bodyPr>
          <a:lstStyle/>
          <a:p>
            <a:pPr marL="0" indent="0">
              <a:buNone/>
            </a:pPr>
            <a:r>
              <a:rPr lang="zh-CN" altLang="en-US" sz="3200" b="1" dirty="0"/>
              <a:t>数据分析</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a:xfrm>
            <a:off x="5084074" y="4673426"/>
            <a:ext cx="741082" cy="755650"/>
          </a:xfrm>
        </p:spPr>
        <p:txBody>
          <a:bodyPr/>
          <a:lstStyle/>
          <a:p>
            <a:r>
              <a:rPr lang="en-US" altLang="zh-CN" dirty="0"/>
              <a:t>5</a:t>
            </a:r>
            <a:endParaRPr lang="zh-CN" altLang="en-US" dirty="0"/>
          </a:p>
        </p:txBody>
      </p:sp>
      <p:sp>
        <p:nvSpPr>
          <p:cNvPr id="17" name="文本占位符 11">
            <a:extLst>
              <a:ext uri="{FF2B5EF4-FFF2-40B4-BE49-F238E27FC236}">
                <a16:creationId xmlns:a16="http://schemas.microsoft.com/office/drawing/2014/main" id="{17A388C0-C568-4C37-960E-73F550A7CE00}"/>
              </a:ext>
            </a:extLst>
          </p:cNvPr>
          <p:cNvSpPr txBox="1">
            <a:spLocks/>
          </p:cNvSpPr>
          <p:nvPr/>
        </p:nvSpPr>
        <p:spPr>
          <a:xfrm>
            <a:off x="5084074" y="5749871"/>
            <a:ext cx="741082" cy="755650"/>
          </a:xfrm>
          <a:prstGeom prst="rect">
            <a:avLst/>
          </a:prstGeom>
        </p:spPr>
        <p:txBody>
          <a:bodyPr vert="horz" lIns="91440" tIns="45720" rIns="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6000" b="0" i="0" kern="12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6</a:t>
            </a:r>
            <a:endParaRPr lang="zh-CN" altLang="en-US" dirty="0"/>
          </a:p>
        </p:txBody>
      </p:sp>
      <p:sp>
        <p:nvSpPr>
          <p:cNvPr id="18" name="文本占位符 3">
            <a:extLst>
              <a:ext uri="{FF2B5EF4-FFF2-40B4-BE49-F238E27FC236}">
                <a16:creationId xmlns:a16="http://schemas.microsoft.com/office/drawing/2014/main" id="{AA0CF6F2-0543-4601-9945-6914A92A4971}"/>
              </a:ext>
            </a:extLst>
          </p:cNvPr>
          <p:cNvSpPr txBox="1">
            <a:spLocks/>
          </p:cNvSpPr>
          <p:nvPr/>
        </p:nvSpPr>
        <p:spPr>
          <a:xfrm>
            <a:off x="6295130" y="5701103"/>
            <a:ext cx="4801847" cy="7556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400" b="0" i="0" kern="1200" noProof="0" dirty="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数据展示</a:t>
            </a:r>
          </a:p>
        </p:txBody>
      </p:sp>
    </p:spTree>
    <p:extLst>
      <p:ext uri="{BB962C8B-B14F-4D97-AF65-F5344CB8AC3E}">
        <p14:creationId xmlns:p14="http://schemas.microsoft.com/office/powerpoint/2010/main" val="4263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B53B91C4-2384-4A42-9249-F472C07C5B8B}"/>
              </a:ext>
            </a:extLst>
          </p:cNvPr>
          <p:cNvSpPr>
            <a:spLocks noGrp="1"/>
          </p:cNvSpPr>
          <p:nvPr>
            <p:ph sz="quarter" idx="15"/>
          </p:nvPr>
        </p:nvSpPr>
        <p:spPr>
          <a:xfrm>
            <a:off x="609600" y="812800"/>
            <a:ext cx="10833100" cy="1259840"/>
          </a:xfrm>
        </p:spPr>
        <p:txBody>
          <a:bodyPr>
            <a:normAutofit/>
          </a:bodyPr>
          <a:lstStyle/>
          <a:p>
            <a:r>
              <a:rPr lang="zh-CN" altLang="en-US" sz="2800" dirty="0">
                <a:solidFill>
                  <a:srgbClr val="C00000"/>
                </a:solidFill>
              </a:rPr>
              <a:t>数据分析</a:t>
            </a:r>
            <a:r>
              <a:rPr lang="zh-CN" altLang="en-US" sz="2800" dirty="0"/>
              <a:t>处理来自对某一兴趣现象的观察、测量或者实验的信息，目的是从和主题相关的数据中提取尽可能多的信息。</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什么是数据分析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graphicFrame>
        <p:nvGraphicFramePr>
          <p:cNvPr id="7" name="图示 6">
            <a:extLst>
              <a:ext uri="{FF2B5EF4-FFF2-40B4-BE49-F238E27FC236}">
                <a16:creationId xmlns:a16="http://schemas.microsoft.com/office/drawing/2014/main" id="{E4109E30-0FB8-4948-A140-ECABA88B342B}"/>
              </a:ext>
            </a:extLst>
          </p:cNvPr>
          <p:cNvGraphicFramePr/>
          <p:nvPr>
            <p:extLst>
              <p:ext uri="{D42A27DB-BD31-4B8C-83A1-F6EECF244321}">
                <p14:modId xmlns:p14="http://schemas.microsoft.com/office/powerpoint/2010/main" val="4030336619"/>
              </p:ext>
            </p:extLst>
          </p:nvPr>
        </p:nvGraphicFramePr>
        <p:xfrm>
          <a:off x="1539240" y="2048257"/>
          <a:ext cx="4427220" cy="3664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a:extLst>
              <a:ext uri="{FF2B5EF4-FFF2-40B4-BE49-F238E27FC236}">
                <a16:creationId xmlns:a16="http://schemas.microsoft.com/office/drawing/2014/main" id="{C1EAA352-AA68-4B03-9E33-8E4BE927A02A}"/>
              </a:ext>
            </a:extLst>
          </p:cNvPr>
          <p:cNvPicPr>
            <a:picLocks noChangeAspect="1" noChangeArrowheads="1"/>
          </p:cNvPicPr>
          <p:nvPr/>
        </p:nvPicPr>
        <p:blipFill>
          <a:blip r:embed="rId7" cstate="print"/>
          <a:srcRect/>
          <a:stretch>
            <a:fillRect/>
          </a:stretch>
        </p:blipFill>
        <p:spPr bwMode="auto">
          <a:xfrm>
            <a:off x="6393216" y="2329249"/>
            <a:ext cx="5184576" cy="3078342"/>
          </a:xfrm>
          <a:prstGeom prst="rect">
            <a:avLst/>
          </a:prstGeom>
          <a:noFill/>
          <a:ln w="9525">
            <a:noFill/>
            <a:miter lim="800000"/>
            <a:headEnd/>
            <a:tailEnd/>
          </a:ln>
        </p:spPr>
      </p:pic>
    </p:spTree>
    <p:extLst>
      <p:ext uri="{BB962C8B-B14F-4D97-AF65-F5344CB8AC3E}">
        <p14:creationId xmlns:p14="http://schemas.microsoft.com/office/powerpoint/2010/main" val="1054534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3" name="内容占位符 2">
            <a:extLst>
              <a:ext uri="{FF2B5EF4-FFF2-40B4-BE49-F238E27FC236}">
                <a16:creationId xmlns:a16="http://schemas.microsoft.com/office/drawing/2014/main" id="{0A7BD3F9-2CAA-4AE9-B195-D3F174313C5D}"/>
              </a:ext>
            </a:extLst>
          </p:cNvPr>
          <p:cNvSpPr>
            <a:spLocks noGrp="1"/>
          </p:cNvSpPr>
          <p:nvPr>
            <p:ph sz="quarter" idx="15"/>
          </p:nvPr>
        </p:nvSpPr>
        <p:spPr/>
        <p:txBody>
          <a:bodyPr>
            <a:normAutofit/>
          </a:bodyPr>
          <a:lstStyle/>
          <a:p>
            <a:pPr>
              <a:lnSpc>
                <a:spcPct val="120000"/>
              </a:lnSpc>
              <a:spcBef>
                <a:spcPts val="600"/>
              </a:spcBef>
              <a:buNone/>
            </a:pPr>
            <a:r>
              <a:rPr lang="zh-CN" altLang="zh-CN" sz="2800" dirty="0">
                <a:latin typeface="+mj-lt"/>
                <a:ea typeface="黑体" pitchFamily="49" charset="-122"/>
              </a:rPr>
              <a:t>根据数据分析深度将数据分析分为三个层次：</a:t>
            </a:r>
          </a:p>
          <a:p>
            <a:pPr lvl="0">
              <a:lnSpc>
                <a:spcPct val="120000"/>
              </a:lnSpc>
              <a:spcBef>
                <a:spcPts val="600"/>
              </a:spcBef>
            </a:pPr>
            <a:r>
              <a:rPr lang="zh-CN" altLang="zh-CN" sz="2400" b="1" dirty="0">
                <a:solidFill>
                  <a:srgbClr val="C00000"/>
                </a:solidFill>
                <a:latin typeface="+mj-lt"/>
                <a:ea typeface="黑体" pitchFamily="49" charset="-122"/>
              </a:rPr>
              <a:t>描述性分析：</a:t>
            </a:r>
            <a:r>
              <a:rPr lang="zh-CN" altLang="zh-CN" sz="2400" dirty="0">
                <a:latin typeface="+mj-lt"/>
                <a:ea typeface="黑体" pitchFamily="49" charset="-122"/>
              </a:rPr>
              <a:t>基于历史数据描述发生了什么</a:t>
            </a:r>
            <a:r>
              <a:rPr lang="zh-CN" altLang="en-US" sz="2400" dirty="0">
                <a:latin typeface="+mj-lt"/>
                <a:ea typeface="黑体" pitchFamily="49" charset="-122"/>
              </a:rPr>
              <a:t>，</a:t>
            </a:r>
            <a:r>
              <a:rPr lang="zh-CN" altLang="zh-CN" sz="2400" dirty="0">
                <a:latin typeface="+mj-lt"/>
                <a:ea typeface="黑体" pitchFamily="49" charset="-122"/>
              </a:rPr>
              <a:t>通常应用在商业智能和可见性系统</a:t>
            </a:r>
            <a:r>
              <a:rPr lang="zh-CN" altLang="en-US" sz="2400" dirty="0">
                <a:latin typeface="+mj-lt"/>
                <a:ea typeface="黑体" pitchFamily="49" charset="-122"/>
              </a:rPr>
              <a:t>中</a:t>
            </a:r>
            <a:r>
              <a:rPr lang="zh-CN" altLang="zh-CN" sz="2400" dirty="0">
                <a:latin typeface="+mj-lt"/>
                <a:ea typeface="黑体" pitchFamily="49" charset="-122"/>
              </a:rPr>
              <a:t>。</a:t>
            </a:r>
            <a:endParaRPr lang="en-US" altLang="zh-CN" sz="2400" dirty="0">
              <a:latin typeface="+mj-lt"/>
              <a:ea typeface="黑体" pitchFamily="49" charset="-122"/>
            </a:endParaRPr>
          </a:p>
          <a:p>
            <a:pPr lvl="1">
              <a:lnSpc>
                <a:spcPct val="120000"/>
              </a:lnSpc>
              <a:spcBef>
                <a:spcPts val="600"/>
              </a:spcBef>
            </a:pPr>
            <a:r>
              <a:rPr lang="zh-CN" altLang="zh-CN" sz="2000" dirty="0">
                <a:latin typeface="+mj-lt"/>
                <a:ea typeface="黑体" pitchFamily="49" charset="-122"/>
              </a:rPr>
              <a:t>例如，利用回归技术从数据集中发现简单的趋势，可视化技术用于更有意义地表示数据，数据建模则以更有效的方式收集、存储和删减数据。</a:t>
            </a:r>
          </a:p>
          <a:p>
            <a:pPr lvl="0">
              <a:lnSpc>
                <a:spcPct val="120000"/>
              </a:lnSpc>
              <a:spcBef>
                <a:spcPts val="600"/>
              </a:spcBef>
            </a:pPr>
            <a:r>
              <a:rPr lang="zh-CN" altLang="zh-CN" sz="2400" b="1" dirty="0">
                <a:solidFill>
                  <a:srgbClr val="C00000"/>
                </a:solidFill>
                <a:latin typeface="+mj-lt"/>
                <a:ea typeface="黑体" pitchFamily="49" charset="-122"/>
              </a:rPr>
              <a:t>预测性分析：</a:t>
            </a:r>
            <a:r>
              <a:rPr lang="zh-CN" altLang="zh-CN" sz="2400" dirty="0">
                <a:latin typeface="+mj-lt"/>
                <a:ea typeface="黑体" pitchFamily="49" charset="-122"/>
              </a:rPr>
              <a:t>用于预测未来的概率和趋势。</a:t>
            </a:r>
            <a:endParaRPr lang="en-US" altLang="zh-CN" sz="2400" dirty="0">
              <a:latin typeface="+mj-lt"/>
              <a:ea typeface="黑体" pitchFamily="49" charset="-122"/>
            </a:endParaRPr>
          </a:p>
          <a:p>
            <a:pPr lvl="1">
              <a:lnSpc>
                <a:spcPct val="120000"/>
              </a:lnSpc>
              <a:spcBef>
                <a:spcPts val="600"/>
              </a:spcBef>
            </a:pPr>
            <a:r>
              <a:rPr lang="zh-CN" altLang="zh-CN" sz="2000" dirty="0">
                <a:latin typeface="+mj-lt"/>
                <a:ea typeface="黑体" pitchFamily="49" charset="-122"/>
              </a:rPr>
              <a:t>例如，预测性模型使用线性和对数回归等统计技术发现数据趋势，预测未来的输出结果，并使用数据挖掘技术提取数据模式给出预见。</a:t>
            </a:r>
          </a:p>
          <a:p>
            <a:pPr lvl="0">
              <a:lnSpc>
                <a:spcPct val="120000"/>
              </a:lnSpc>
              <a:spcBef>
                <a:spcPts val="600"/>
              </a:spcBef>
            </a:pPr>
            <a:r>
              <a:rPr lang="zh-CN" altLang="zh-CN" sz="2400" b="1" dirty="0">
                <a:solidFill>
                  <a:srgbClr val="C00000"/>
                </a:solidFill>
                <a:latin typeface="+mj-lt"/>
                <a:ea typeface="黑体" pitchFamily="49" charset="-122"/>
              </a:rPr>
              <a:t>规则性分析：</a:t>
            </a:r>
            <a:r>
              <a:rPr lang="zh-CN" altLang="zh-CN" sz="2400" dirty="0">
                <a:latin typeface="+mj-lt"/>
                <a:ea typeface="黑体" pitchFamily="49" charset="-122"/>
              </a:rPr>
              <a:t>解决决策制定和提高分析效率。</a:t>
            </a:r>
            <a:endParaRPr lang="en-US" altLang="zh-CN" sz="2400" dirty="0">
              <a:latin typeface="+mj-lt"/>
              <a:ea typeface="黑体" pitchFamily="49" charset="-122"/>
            </a:endParaRPr>
          </a:p>
          <a:p>
            <a:pPr lvl="1">
              <a:lnSpc>
                <a:spcPct val="120000"/>
              </a:lnSpc>
              <a:spcBef>
                <a:spcPts val="600"/>
              </a:spcBef>
            </a:pPr>
            <a:r>
              <a:rPr lang="zh-CN" altLang="zh-CN" sz="2000" dirty="0">
                <a:latin typeface="+mj-lt"/>
                <a:ea typeface="黑体" pitchFamily="49" charset="-122"/>
              </a:rPr>
              <a:t>例如，仿真用于分析复杂系统以了解系统行为并发现问题，而优化技术则在给定约束条件下给出最优解决方案。</a:t>
            </a:r>
          </a:p>
        </p:txBody>
      </p:sp>
    </p:spTree>
    <p:extLst>
      <p:ext uri="{BB962C8B-B14F-4D97-AF65-F5344CB8AC3E}">
        <p14:creationId xmlns:p14="http://schemas.microsoft.com/office/powerpoint/2010/main" val="2276779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数据分析的主要技术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5" name="内容占位符 4">
            <a:extLst>
              <a:ext uri="{FF2B5EF4-FFF2-40B4-BE49-F238E27FC236}">
                <a16:creationId xmlns:a16="http://schemas.microsoft.com/office/drawing/2014/main" id="{0CA526EC-A518-49BB-A984-8699B91FB0B4}"/>
              </a:ext>
            </a:extLst>
          </p:cNvPr>
          <p:cNvSpPr>
            <a:spLocks noGrp="1"/>
          </p:cNvSpPr>
          <p:nvPr>
            <p:ph sz="quarter" idx="15"/>
          </p:nvPr>
        </p:nvSpPr>
        <p:spPr>
          <a:xfrm>
            <a:off x="609600" y="812800"/>
            <a:ext cx="6534912" cy="5633382"/>
          </a:xfrm>
        </p:spPr>
        <p:txBody>
          <a:bodyPr/>
          <a:lstStyle/>
          <a:p>
            <a:r>
              <a:rPr lang="zh-CN" altLang="en-US" sz="2400" b="1" dirty="0">
                <a:solidFill>
                  <a:srgbClr val="C00000"/>
                </a:solidFill>
                <a:latin typeface="+mj-lt"/>
                <a:ea typeface="黑体" pitchFamily="49" charset="-122"/>
              </a:rPr>
              <a:t>统计分析</a:t>
            </a:r>
            <a:endParaRPr lang="en-US" altLang="zh-CN" sz="2400" b="1" dirty="0">
              <a:solidFill>
                <a:srgbClr val="C00000"/>
              </a:solidFill>
              <a:latin typeface="+mj-lt"/>
              <a:ea typeface="黑体" pitchFamily="49" charset="-122"/>
            </a:endParaRPr>
          </a:p>
          <a:p>
            <a:r>
              <a:rPr lang="zh-CN" altLang="en-US" sz="2400" b="1" dirty="0">
                <a:solidFill>
                  <a:srgbClr val="C00000"/>
                </a:solidFill>
                <a:latin typeface="+mj-lt"/>
                <a:ea typeface="黑体" pitchFamily="49" charset="-122"/>
              </a:rPr>
              <a:t>机器学习</a:t>
            </a:r>
            <a:endParaRPr lang="en-US" altLang="zh-CN" sz="2400" b="1" dirty="0">
              <a:solidFill>
                <a:srgbClr val="C00000"/>
              </a:solidFill>
              <a:latin typeface="+mj-lt"/>
              <a:ea typeface="黑体" pitchFamily="49" charset="-122"/>
            </a:endParaRPr>
          </a:p>
          <a:p>
            <a:pPr lvl="1"/>
            <a:r>
              <a:rPr lang="zh-CN" altLang="zh-CN" sz="2000" dirty="0">
                <a:latin typeface="+mj-lt"/>
                <a:ea typeface="黑体" pitchFamily="49" charset="-122"/>
              </a:rPr>
              <a:t>是一门研究机器获取新知识和新技能，并识别现有知识的学问。</a:t>
            </a:r>
            <a:endParaRPr lang="zh-CN" altLang="en-US" sz="2000" dirty="0">
              <a:latin typeface="+mj-lt"/>
              <a:ea typeface="黑体" pitchFamily="49" charset="-122"/>
            </a:endParaRPr>
          </a:p>
          <a:p>
            <a:r>
              <a:rPr lang="zh-CN" altLang="en-US" sz="2400" b="1" dirty="0">
                <a:solidFill>
                  <a:srgbClr val="C00000"/>
                </a:solidFill>
                <a:latin typeface="+mj-lt"/>
                <a:ea typeface="黑体" pitchFamily="49" charset="-122"/>
              </a:rPr>
              <a:t>数据挖掘</a:t>
            </a:r>
            <a:endParaRPr lang="en-US" altLang="zh-CN" sz="2400" b="1" dirty="0">
              <a:solidFill>
                <a:srgbClr val="C00000"/>
              </a:solidFill>
              <a:latin typeface="+mj-lt"/>
              <a:ea typeface="黑体" pitchFamily="49" charset="-122"/>
            </a:endParaRPr>
          </a:p>
          <a:p>
            <a:pPr lvl="1"/>
            <a:r>
              <a:rPr lang="zh-CN" altLang="en-US" sz="2000" dirty="0">
                <a:latin typeface="+mj-lt"/>
                <a:ea typeface="黑体" pitchFamily="49" charset="-122"/>
              </a:rPr>
              <a:t>从大量的、不完全的、有噪声的、模糊的、随机的实际应用数据中，提取隐含在其中的、人们事先不知道的、但又是潜在有用的信息和知识的过程。</a:t>
            </a:r>
            <a:endParaRPr lang="en-US" altLang="zh-CN" sz="2000" dirty="0">
              <a:latin typeface="+mj-lt"/>
              <a:ea typeface="黑体" pitchFamily="49" charset="-122"/>
            </a:endParaRPr>
          </a:p>
          <a:p>
            <a:r>
              <a:rPr lang="zh-CN" altLang="en-US" sz="2400" b="1" dirty="0">
                <a:solidFill>
                  <a:srgbClr val="C00000"/>
                </a:solidFill>
                <a:latin typeface="+mj-lt"/>
                <a:ea typeface="黑体" pitchFamily="49" charset="-122"/>
              </a:rPr>
              <a:t>可视化分析</a:t>
            </a:r>
            <a:endParaRPr lang="en-US" altLang="zh-CN" sz="2400" b="1" dirty="0">
              <a:solidFill>
                <a:srgbClr val="C00000"/>
              </a:solidFill>
              <a:latin typeface="+mj-lt"/>
              <a:ea typeface="黑体" pitchFamily="49" charset="-122"/>
            </a:endParaRPr>
          </a:p>
          <a:p>
            <a:pPr marL="0" indent="0">
              <a:lnSpc>
                <a:spcPct val="110000"/>
              </a:lnSpc>
              <a:spcBef>
                <a:spcPts val="1200"/>
              </a:spcBef>
              <a:buNone/>
            </a:pPr>
            <a:r>
              <a:rPr lang="zh-CN" altLang="en-US" sz="2000" dirty="0">
                <a:latin typeface="+mj-lt"/>
                <a:ea typeface="黑体" pitchFamily="49" charset="-122"/>
              </a:rPr>
              <a:t>统计学主要是通过机器学习来对数据挖掘发挥影响，而机器学习和数据库则是数据挖掘的两大支撑技术。</a:t>
            </a:r>
            <a:endParaRPr lang="en-US" altLang="zh-CN" sz="2000" dirty="0">
              <a:latin typeface="+mj-lt"/>
              <a:ea typeface="黑体" pitchFamily="49" charset="-122"/>
            </a:endParaRPr>
          </a:p>
          <a:p>
            <a:endParaRPr lang="zh-CN" altLang="en-US" dirty="0"/>
          </a:p>
        </p:txBody>
      </p:sp>
      <p:pic>
        <p:nvPicPr>
          <p:cNvPr id="6" name="Picture 2">
            <a:extLst>
              <a:ext uri="{FF2B5EF4-FFF2-40B4-BE49-F238E27FC236}">
                <a16:creationId xmlns:a16="http://schemas.microsoft.com/office/drawing/2014/main" id="{6DFE05D1-00F8-4702-99C4-41E3CAFD812A}"/>
              </a:ext>
            </a:extLst>
          </p:cNvPr>
          <p:cNvPicPr>
            <a:picLocks noChangeAspect="1" noChangeArrowheads="1"/>
          </p:cNvPicPr>
          <p:nvPr/>
        </p:nvPicPr>
        <p:blipFill>
          <a:blip r:embed="rId2" cstate="print"/>
          <a:srcRect/>
          <a:stretch>
            <a:fillRect/>
          </a:stretch>
        </p:blipFill>
        <p:spPr bwMode="auto">
          <a:xfrm>
            <a:off x="7740580" y="1607838"/>
            <a:ext cx="4267340" cy="1821162"/>
          </a:xfrm>
          <a:prstGeom prst="rect">
            <a:avLst/>
          </a:prstGeom>
          <a:noFill/>
          <a:ln w="9525">
            <a:noFill/>
            <a:miter lim="800000"/>
            <a:headEnd/>
            <a:tailEnd/>
          </a:ln>
        </p:spPr>
      </p:pic>
    </p:spTree>
    <p:extLst>
      <p:ext uri="{BB962C8B-B14F-4D97-AF65-F5344CB8AC3E}">
        <p14:creationId xmlns:p14="http://schemas.microsoft.com/office/powerpoint/2010/main" val="72658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数据生成的模式</a:t>
            </a:r>
          </a:p>
        </p:txBody>
      </p:sp>
      <p:graphicFrame>
        <p:nvGraphicFramePr>
          <p:cNvPr id="5" name="图示 4">
            <a:extLst>
              <a:ext uri="{FF2B5EF4-FFF2-40B4-BE49-F238E27FC236}">
                <a16:creationId xmlns:a16="http://schemas.microsoft.com/office/drawing/2014/main" id="{D0DD57DB-8F82-481D-B2E9-0808547250E6}"/>
              </a:ext>
            </a:extLst>
          </p:cNvPr>
          <p:cNvGraphicFramePr/>
          <p:nvPr>
            <p:extLst>
              <p:ext uri="{D42A27DB-BD31-4B8C-83A1-F6EECF244321}">
                <p14:modId xmlns:p14="http://schemas.microsoft.com/office/powerpoint/2010/main" val="2645112916"/>
              </p:ext>
            </p:extLst>
          </p:nvPr>
        </p:nvGraphicFramePr>
        <p:xfrm>
          <a:off x="772160" y="1015663"/>
          <a:ext cx="106476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133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数据分析的主要技术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3" name="内容占位符 2">
            <a:extLst>
              <a:ext uri="{FF2B5EF4-FFF2-40B4-BE49-F238E27FC236}">
                <a16:creationId xmlns:a16="http://schemas.microsoft.com/office/drawing/2014/main" id="{0E274D55-D5E1-452C-9DFC-1DF6A222C503}"/>
              </a:ext>
            </a:extLst>
          </p:cNvPr>
          <p:cNvSpPr>
            <a:spLocks noGrp="1"/>
          </p:cNvSpPr>
          <p:nvPr>
            <p:ph sz="quarter" idx="15"/>
          </p:nvPr>
        </p:nvSpPr>
        <p:spPr>
          <a:xfrm>
            <a:off x="609600" y="1548384"/>
            <a:ext cx="10833100" cy="4897798"/>
          </a:xfrm>
        </p:spPr>
        <p:txBody>
          <a:bodyPr/>
          <a:lstStyle/>
          <a:p>
            <a:pPr lvl="0">
              <a:lnSpc>
                <a:spcPct val="120000"/>
              </a:lnSpc>
              <a:spcBef>
                <a:spcPts val="600"/>
              </a:spcBef>
            </a:pPr>
            <a:r>
              <a:rPr lang="zh-CN" altLang="zh-CN" dirty="0">
                <a:solidFill>
                  <a:srgbClr val="C00000"/>
                </a:solidFill>
                <a:latin typeface="+mj-lt"/>
                <a:ea typeface="黑体" pitchFamily="49" charset="-122"/>
              </a:rPr>
              <a:t>统计分析</a:t>
            </a:r>
            <a:r>
              <a:rPr lang="zh-CN" altLang="zh-CN" dirty="0">
                <a:latin typeface="+mj-lt"/>
                <a:ea typeface="黑体" pitchFamily="49" charset="-122"/>
              </a:rPr>
              <a:t>是基于统计理论，是应用数学的一个分支。</a:t>
            </a:r>
            <a:endParaRPr lang="en-US" altLang="zh-CN" dirty="0">
              <a:latin typeface="+mj-lt"/>
              <a:ea typeface="黑体" pitchFamily="49" charset="-122"/>
            </a:endParaRPr>
          </a:p>
          <a:p>
            <a:pPr lvl="0">
              <a:lnSpc>
                <a:spcPct val="120000"/>
              </a:lnSpc>
              <a:spcBef>
                <a:spcPts val="600"/>
              </a:spcBef>
            </a:pPr>
            <a:r>
              <a:rPr lang="zh-CN" altLang="zh-CN" dirty="0">
                <a:latin typeface="+mj-lt"/>
                <a:ea typeface="黑体" pitchFamily="49" charset="-122"/>
              </a:rPr>
              <a:t>在统计理论中，随机性和不确定性由概率理论建模。统计分析技术可以分为描述性统计和推断性统计</a:t>
            </a:r>
            <a:r>
              <a:rPr lang="zh-CN" altLang="en-US" dirty="0">
                <a:latin typeface="+mj-lt"/>
                <a:ea typeface="黑体" pitchFamily="49" charset="-122"/>
              </a:rPr>
              <a:t>。</a:t>
            </a:r>
            <a:endParaRPr lang="en-US" altLang="zh-CN" dirty="0">
              <a:latin typeface="+mj-lt"/>
              <a:ea typeface="黑体" pitchFamily="49" charset="-122"/>
            </a:endParaRPr>
          </a:p>
          <a:p>
            <a:pPr lvl="1">
              <a:lnSpc>
                <a:spcPct val="120000"/>
              </a:lnSpc>
              <a:spcBef>
                <a:spcPts val="600"/>
              </a:spcBef>
            </a:pPr>
            <a:r>
              <a:rPr lang="zh-CN" altLang="zh-CN" dirty="0">
                <a:solidFill>
                  <a:srgbClr val="C00000"/>
                </a:solidFill>
                <a:latin typeface="+mj-lt"/>
                <a:ea typeface="黑体" pitchFamily="49" charset="-122"/>
              </a:rPr>
              <a:t>描述性统计</a:t>
            </a:r>
            <a:r>
              <a:rPr lang="zh-CN" altLang="zh-CN" dirty="0">
                <a:latin typeface="+mj-lt"/>
                <a:ea typeface="黑体" pitchFamily="49" charset="-122"/>
              </a:rPr>
              <a:t>技术对数据集进行摘要（</a:t>
            </a:r>
            <a:r>
              <a:rPr lang="en-US" altLang="zh-CN" dirty="0">
                <a:latin typeface="+mj-lt"/>
                <a:ea typeface="黑体" pitchFamily="49" charset="-122"/>
              </a:rPr>
              <a:t>Summarization</a:t>
            </a:r>
            <a:r>
              <a:rPr lang="zh-CN" altLang="zh-CN" dirty="0">
                <a:latin typeface="+mj-lt"/>
                <a:ea typeface="黑体" pitchFamily="49" charset="-122"/>
              </a:rPr>
              <a:t>）或描述</a:t>
            </a:r>
            <a:r>
              <a:rPr lang="zh-CN" altLang="en-US" dirty="0">
                <a:latin typeface="+mj-lt"/>
                <a:ea typeface="黑体" pitchFamily="49" charset="-122"/>
              </a:rPr>
              <a:t>；</a:t>
            </a:r>
            <a:endParaRPr lang="en-US" altLang="zh-CN" dirty="0">
              <a:latin typeface="+mj-lt"/>
              <a:ea typeface="黑体" pitchFamily="49" charset="-122"/>
            </a:endParaRPr>
          </a:p>
          <a:p>
            <a:pPr lvl="1">
              <a:lnSpc>
                <a:spcPct val="120000"/>
              </a:lnSpc>
              <a:spcBef>
                <a:spcPts val="600"/>
              </a:spcBef>
            </a:pPr>
            <a:r>
              <a:rPr lang="zh-CN" altLang="zh-CN" dirty="0">
                <a:solidFill>
                  <a:srgbClr val="C00000"/>
                </a:solidFill>
                <a:latin typeface="+mj-lt"/>
                <a:ea typeface="黑体" pitchFamily="49" charset="-122"/>
              </a:rPr>
              <a:t>推断性统计</a:t>
            </a:r>
            <a:r>
              <a:rPr lang="zh-CN" altLang="zh-CN" dirty="0">
                <a:latin typeface="+mj-lt"/>
                <a:ea typeface="黑体" pitchFamily="49" charset="-122"/>
              </a:rPr>
              <a:t>则能够对过程进行推断</a:t>
            </a:r>
            <a:r>
              <a:rPr lang="zh-CN" altLang="en-US" dirty="0">
                <a:latin typeface="+mj-lt"/>
                <a:ea typeface="黑体" pitchFamily="49" charset="-122"/>
              </a:rPr>
              <a:t>；</a:t>
            </a:r>
            <a:endParaRPr lang="en-US" altLang="zh-CN" dirty="0">
              <a:latin typeface="+mj-lt"/>
              <a:ea typeface="黑体" pitchFamily="49" charset="-122"/>
            </a:endParaRPr>
          </a:p>
          <a:p>
            <a:pPr lvl="1">
              <a:lnSpc>
                <a:spcPct val="120000"/>
              </a:lnSpc>
              <a:spcBef>
                <a:spcPts val="600"/>
              </a:spcBef>
            </a:pPr>
            <a:r>
              <a:rPr lang="zh-CN" altLang="en-US" dirty="0">
                <a:latin typeface="+mj-lt"/>
                <a:ea typeface="黑体" pitchFamily="49" charset="-122"/>
              </a:rPr>
              <a:t>例如：</a:t>
            </a:r>
            <a:r>
              <a:rPr lang="zh-CN" altLang="zh-CN" dirty="0">
                <a:latin typeface="+mj-lt"/>
                <a:ea typeface="黑体" pitchFamily="49" charset="-122"/>
              </a:rPr>
              <a:t>多元统计分析包括回归、因子分析、聚类和判别分析等。</a:t>
            </a:r>
          </a:p>
          <a:p>
            <a:endParaRPr lang="zh-CN" altLang="en-US" dirty="0"/>
          </a:p>
        </p:txBody>
      </p:sp>
      <p:sp>
        <p:nvSpPr>
          <p:cNvPr id="7" name="矩形: 圆角 6">
            <a:extLst>
              <a:ext uri="{FF2B5EF4-FFF2-40B4-BE49-F238E27FC236}">
                <a16:creationId xmlns:a16="http://schemas.microsoft.com/office/drawing/2014/main" id="{97AB972B-0418-4372-8357-649989309744}"/>
              </a:ext>
            </a:extLst>
          </p:cNvPr>
          <p:cNvSpPr/>
          <p:nvPr/>
        </p:nvSpPr>
        <p:spPr>
          <a:xfrm>
            <a:off x="7316724" y="621792"/>
            <a:ext cx="1413510" cy="4998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统计分析</a:t>
            </a:r>
          </a:p>
        </p:txBody>
      </p:sp>
      <p:sp>
        <p:nvSpPr>
          <p:cNvPr id="9" name="矩形: 圆角 8">
            <a:extLst>
              <a:ext uri="{FF2B5EF4-FFF2-40B4-BE49-F238E27FC236}">
                <a16:creationId xmlns:a16="http://schemas.microsoft.com/office/drawing/2014/main" id="{3F978881-AE77-4BC9-BD39-9494A4DB7038}"/>
              </a:ext>
            </a:extLst>
          </p:cNvPr>
          <p:cNvSpPr/>
          <p:nvPr/>
        </p:nvSpPr>
        <p:spPr>
          <a:xfrm>
            <a:off x="8937498" y="605536"/>
            <a:ext cx="1413510" cy="499872"/>
          </a:xfrm>
          <a:prstGeom prst="round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机器学习</a:t>
            </a:r>
          </a:p>
        </p:txBody>
      </p:sp>
      <p:sp>
        <p:nvSpPr>
          <p:cNvPr id="13" name="矩形: 圆角 12">
            <a:extLst>
              <a:ext uri="{FF2B5EF4-FFF2-40B4-BE49-F238E27FC236}">
                <a16:creationId xmlns:a16="http://schemas.microsoft.com/office/drawing/2014/main" id="{D07F2261-DF6C-4005-AC28-9A2EE836CD9C}"/>
              </a:ext>
            </a:extLst>
          </p:cNvPr>
          <p:cNvSpPr/>
          <p:nvPr/>
        </p:nvSpPr>
        <p:spPr>
          <a:xfrm>
            <a:off x="10558272" y="621792"/>
            <a:ext cx="1413510" cy="499872"/>
          </a:xfrm>
          <a:prstGeom prst="round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数据挖掘</a:t>
            </a:r>
          </a:p>
        </p:txBody>
      </p:sp>
    </p:spTree>
    <p:extLst>
      <p:ext uri="{BB962C8B-B14F-4D97-AF65-F5344CB8AC3E}">
        <p14:creationId xmlns:p14="http://schemas.microsoft.com/office/powerpoint/2010/main" val="3065922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数据分析的主要技术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3" name="内容占位符 2">
            <a:extLst>
              <a:ext uri="{FF2B5EF4-FFF2-40B4-BE49-F238E27FC236}">
                <a16:creationId xmlns:a16="http://schemas.microsoft.com/office/drawing/2014/main" id="{0E274D55-D5E1-452C-9DFC-1DF6A222C503}"/>
              </a:ext>
            </a:extLst>
          </p:cNvPr>
          <p:cNvSpPr>
            <a:spLocks noGrp="1"/>
          </p:cNvSpPr>
          <p:nvPr>
            <p:ph sz="quarter" idx="15"/>
          </p:nvPr>
        </p:nvSpPr>
        <p:spPr>
          <a:xfrm>
            <a:off x="609600" y="1548384"/>
            <a:ext cx="10833100" cy="4099560"/>
          </a:xfrm>
        </p:spPr>
        <p:txBody>
          <a:bodyPr>
            <a:normAutofit fontScale="92500" lnSpcReduction="20000"/>
          </a:bodyPr>
          <a:lstStyle/>
          <a:p>
            <a:pPr>
              <a:lnSpc>
                <a:spcPct val="110000"/>
              </a:lnSpc>
            </a:pPr>
            <a:r>
              <a:rPr lang="zh-CN" altLang="en-US" sz="3200" b="1" dirty="0">
                <a:solidFill>
                  <a:srgbClr val="C00000"/>
                </a:solidFill>
                <a:latin typeface="+mj-lt"/>
                <a:ea typeface="黑体" pitchFamily="49" charset="-122"/>
              </a:rPr>
              <a:t>统计学（</a:t>
            </a:r>
            <a:r>
              <a:rPr lang="en-US" altLang="zh-CN" sz="3200" b="1" dirty="0">
                <a:solidFill>
                  <a:srgbClr val="C00000"/>
                </a:solidFill>
                <a:latin typeface="+mj-lt"/>
                <a:ea typeface="黑体" pitchFamily="49" charset="-122"/>
              </a:rPr>
              <a:t>Statistics</a:t>
            </a:r>
            <a:r>
              <a:rPr lang="zh-CN" altLang="en-US" sz="3200" b="1" dirty="0">
                <a:solidFill>
                  <a:srgbClr val="C00000"/>
                </a:solidFill>
                <a:latin typeface="+mj-lt"/>
                <a:ea typeface="黑体" pitchFamily="49" charset="-122"/>
              </a:rPr>
              <a:t>）</a:t>
            </a:r>
            <a:r>
              <a:rPr lang="zh-CN" altLang="en-US" sz="3200" dirty="0">
                <a:latin typeface="+mj-lt"/>
                <a:ea typeface="黑体" pitchFamily="49" charset="-122"/>
              </a:rPr>
              <a:t>是通过搜索、整理、分析、描述数据等手段，以达到推断所测对象的本质，甚至预测对象未来的一门综合性科学。</a:t>
            </a:r>
            <a:endParaRPr lang="en-US" altLang="zh-CN" sz="3200" dirty="0">
              <a:latin typeface="+mj-lt"/>
              <a:ea typeface="黑体" pitchFamily="49" charset="-122"/>
            </a:endParaRPr>
          </a:p>
          <a:p>
            <a:pPr>
              <a:lnSpc>
                <a:spcPct val="110000"/>
              </a:lnSpc>
            </a:pPr>
            <a:r>
              <a:rPr lang="zh-CN" altLang="en-US" sz="3200" dirty="0">
                <a:latin typeface="+mj-lt"/>
                <a:ea typeface="黑体" pitchFamily="49" charset="-122"/>
              </a:rPr>
              <a:t>事物的发展充满了不确定性，而统计学，既研究如何从数据中把信息和规律提取出来，找出最优化的方案；也研究如何把数据当中的不确定性量化出来。</a:t>
            </a:r>
            <a:endParaRPr lang="en-US" altLang="zh-CN" sz="3200" dirty="0">
              <a:latin typeface="+mj-lt"/>
              <a:ea typeface="黑体" pitchFamily="49" charset="-122"/>
            </a:endParaRPr>
          </a:p>
          <a:p>
            <a:pPr>
              <a:lnSpc>
                <a:spcPct val="110000"/>
              </a:lnSpc>
            </a:pPr>
            <a:r>
              <a:rPr lang="zh-CN" altLang="en-US" sz="3200" dirty="0">
                <a:latin typeface="+mj-lt"/>
                <a:ea typeface="黑体" pitchFamily="49" charset="-122"/>
              </a:rPr>
              <a:t>数据是“原油”而不是“汽油”，不能被直接拿来使用。</a:t>
            </a:r>
            <a:endParaRPr lang="en-US" altLang="zh-CN" sz="3200" dirty="0">
              <a:latin typeface="+mj-lt"/>
              <a:ea typeface="黑体" pitchFamily="49" charset="-122"/>
            </a:endParaRPr>
          </a:p>
          <a:p>
            <a:pPr>
              <a:lnSpc>
                <a:spcPct val="110000"/>
              </a:lnSpc>
            </a:pPr>
            <a:r>
              <a:rPr lang="zh-CN" altLang="en-US" sz="3200" b="1" dirty="0">
                <a:solidFill>
                  <a:srgbClr val="C00000"/>
                </a:solidFill>
                <a:latin typeface="+mj-lt"/>
                <a:ea typeface="黑体" pitchFamily="49" charset="-122"/>
              </a:rPr>
              <a:t>大数据时代，统计学是数据分析的灵魂。</a:t>
            </a:r>
            <a:endParaRPr lang="zh-CN" altLang="en-US" sz="3200" dirty="0">
              <a:latin typeface="+mj-lt"/>
              <a:ea typeface="黑体" pitchFamily="49" charset="-122"/>
            </a:endParaRPr>
          </a:p>
        </p:txBody>
      </p:sp>
      <p:sp>
        <p:nvSpPr>
          <p:cNvPr id="2" name="矩形: 圆角 1">
            <a:extLst>
              <a:ext uri="{FF2B5EF4-FFF2-40B4-BE49-F238E27FC236}">
                <a16:creationId xmlns:a16="http://schemas.microsoft.com/office/drawing/2014/main" id="{17F8AED3-222B-48F5-B294-7504DF72043B}"/>
              </a:ext>
            </a:extLst>
          </p:cNvPr>
          <p:cNvSpPr/>
          <p:nvPr/>
        </p:nvSpPr>
        <p:spPr>
          <a:xfrm>
            <a:off x="7316724" y="621792"/>
            <a:ext cx="1413510" cy="4998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统计分析</a:t>
            </a:r>
          </a:p>
        </p:txBody>
      </p:sp>
      <p:sp>
        <p:nvSpPr>
          <p:cNvPr id="5" name="矩形: 圆角 4">
            <a:extLst>
              <a:ext uri="{FF2B5EF4-FFF2-40B4-BE49-F238E27FC236}">
                <a16:creationId xmlns:a16="http://schemas.microsoft.com/office/drawing/2014/main" id="{DE7C5D39-C171-4AD8-BA5F-5DAA72828454}"/>
              </a:ext>
            </a:extLst>
          </p:cNvPr>
          <p:cNvSpPr/>
          <p:nvPr/>
        </p:nvSpPr>
        <p:spPr>
          <a:xfrm>
            <a:off x="8937498" y="605536"/>
            <a:ext cx="1413510" cy="499872"/>
          </a:xfrm>
          <a:prstGeom prst="round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机器学习</a:t>
            </a:r>
          </a:p>
        </p:txBody>
      </p:sp>
      <p:sp>
        <p:nvSpPr>
          <p:cNvPr id="6" name="矩形: 圆角 5">
            <a:extLst>
              <a:ext uri="{FF2B5EF4-FFF2-40B4-BE49-F238E27FC236}">
                <a16:creationId xmlns:a16="http://schemas.microsoft.com/office/drawing/2014/main" id="{0D1A7867-FB34-4FA0-8FEC-3FC05D61693D}"/>
              </a:ext>
            </a:extLst>
          </p:cNvPr>
          <p:cNvSpPr/>
          <p:nvPr/>
        </p:nvSpPr>
        <p:spPr>
          <a:xfrm>
            <a:off x="10558272" y="621792"/>
            <a:ext cx="1413510" cy="499872"/>
          </a:xfrm>
          <a:prstGeom prst="round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数据挖掘</a:t>
            </a:r>
          </a:p>
        </p:txBody>
      </p:sp>
    </p:spTree>
    <p:extLst>
      <p:ext uri="{BB962C8B-B14F-4D97-AF65-F5344CB8AC3E}">
        <p14:creationId xmlns:p14="http://schemas.microsoft.com/office/powerpoint/2010/main" val="4158422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数据分析的主要技术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5" name="内容占位符 4">
            <a:extLst>
              <a:ext uri="{FF2B5EF4-FFF2-40B4-BE49-F238E27FC236}">
                <a16:creationId xmlns:a16="http://schemas.microsoft.com/office/drawing/2014/main" id="{344BACCC-3344-46D9-AB74-56E141E3DFFA}"/>
              </a:ext>
            </a:extLst>
          </p:cNvPr>
          <p:cNvSpPr>
            <a:spLocks noGrp="1"/>
          </p:cNvSpPr>
          <p:nvPr>
            <p:ph sz="quarter" idx="15"/>
          </p:nvPr>
        </p:nvSpPr>
        <p:spPr>
          <a:xfrm>
            <a:off x="609600" y="1487424"/>
            <a:ext cx="10833100" cy="4160520"/>
          </a:xfrm>
        </p:spPr>
        <p:txBody>
          <a:bodyPr>
            <a:normAutofit/>
          </a:bodyPr>
          <a:lstStyle/>
          <a:p>
            <a:pPr lvl="0">
              <a:lnSpc>
                <a:spcPct val="110000"/>
              </a:lnSpc>
            </a:pPr>
            <a:r>
              <a:rPr lang="zh-CN" altLang="zh-CN" sz="2800" dirty="0">
                <a:solidFill>
                  <a:srgbClr val="C00000"/>
                </a:solidFill>
                <a:ea typeface="黑体" pitchFamily="49" charset="-122"/>
              </a:rPr>
              <a:t>机器学习</a:t>
            </a:r>
            <a:r>
              <a:rPr lang="zh-CN" altLang="zh-CN" sz="2800" dirty="0">
                <a:ea typeface="黑体" pitchFamily="49" charset="-122"/>
              </a:rPr>
              <a:t>是一门研究机器获取新知识和新技能，并识别现有知识的学问，其理论主要是设计和分析一些让计算机可以自动“学习”的算法。</a:t>
            </a:r>
            <a:endParaRPr lang="en-US" altLang="zh-CN" sz="2800" dirty="0">
              <a:ea typeface="黑体" pitchFamily="49" charset="-122"/>
            </a:endParaRPr>
          </a:p>
          <a:p>
            <a:pPr lvl="0">
              <a:lnSpc>
                <a:spcPct val="110000"/>
              </a:lnSpc>
            </a:pPr>
            <a:r>
              <a:rPr lang="zh-CN" altLang="zh-CN" sz="2800" dirty="0">
                <a:ea typeface="黑体" pitchFamily="49" charset="-122"/>
              </a:rPr>
              <a:t>机器学习算法从数据中自动分析获得规律，并利用规律对未知数据进行预测。</a:t>
            </a:r>
            <a:endParaRPr lang="en-US" altLang="zh-CN" sz="2800" dirty="0">
              <a:ea typeface="黑体" pitchFamily="49" charset="-122"/>
            </a:endParaRPr>
          </a:p>
          <a:p>
            <a:pPr lvl="0">
              <a:lnSpc>
                <a:spcPct val="110000"/>
              </a:lnSpc>
            </a:pPr>
            <a:r>
              <a:rPr lang="zh-CN" altLang="zh-CN" sz="2800" dirty="0">
                <a:ea typeface="黑体" pitchFamily="49" charset="-122"/>
              </a:rPr>
              <a:t>与传统的在线联机分析处理</a:t>
            </a:r>
            <a:r>
              <a:rPr lang="en-US" altLang="zh-CN" sz="2800" dirty="0">
                <a:ea typeface="黑体" pitchFamily="49" charset="-122"/>
              </a:rPr>
              <a:t>OLAP</a:t>
            </a:r>
            <a:r>
              <a:rPr lang="zh-CN" altLang="zh-CN" sz="2800" dirty="0">
                <a:ea typeface="黑体" pitchFamily="49" charset="-122"/>
              </a:rPr>
              <a:t>不同，对大数据的深度分析主要基于大规模的机器学习技术。</a:t>
            </a:r>
            <a:endParaRPr lang="en-US" altLang="zh-CN" sz="2800" dirty="0">
              <a:ea typeface="黑体" pitchFamily="49" charset="-122"/>
            </a:endParaRPr>
          </a:p>
          <a:p>
            <a:endParaRPr lang="zh-CN" altLang="en-US" sz="2800" dirty="0"/>
          </a:p>
        </p:txBody>
      </p:sp>
      <p:sp>
        <p:nvSpPr>
          <p:cNvPr id="6" name="矩形: 圆角 5">
            <a:extLst>
              <a:ext uri="{FF2B5EF4-FFF2-40B4-BE49-F238E27FC236}">
                <a16:creationId xmlns:a16="http://schemas.microsoft.com/office/drawing/2014/main" id="{E749E8DB-9E45-4CEF-82E2-37C72DE5A9AF}"/>
              </a:ext>
            </a:extLst>
          </p:cNvPr>
          <p:cNvSpPr/>
          <p:nvPr/>
        </p:nvSpPr>
        <p:spPr>
          <a:xfrm>
            <a:off x="7316724" y="621792"/>
            <a:ext cx="1413510" cy="4998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统计分析</a:t>
            </a:r>
          </a:p>
        </p:txBody>
      </p:sp>
      <p:sp>
        <p:nvSpPr>
          <p:cNvPr id="8" name="矩形: 圆角 7">
            <a:extLst>
              <a:ext uri="{FF2B5EF4-FFF2-40B4-BE49-F238E27FC236}">
                <a16:creationId xmlns:a16="http://schemas.microsoft.com/office/drawing/2014/main" id="{0F3489C5-89BB-4128-B624-AB31397C942C}"/>
              </a:ext>
            </a:extLst>
          </p:cNvPr>
          <p:cNvSpPr/>
          <p:nvPr/>
        </p:nvSpPr>
        <p:spPr>
          <a:xfrm>
            <a:off x="8937498" y="605536"/>
            <a:ext cx="1413510" cy="499872"/>
          </a:xfrm>
          <a:prstGeom prst="roundRect">
            <a:avLst/>
          </a:prstGeom>
          <a:solidFill>
            <a:srgbClr val="C00000"/>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rPr>
              <a:t>机器学习</a:t>
            </a:r>
          </a:p>
        </p:txBody>
      </p:sp>
      <p:sp>
        <p:nvSpPr>
          <p:cNvPr id="10" name="矩形: 圆角 9">
            <a:extLst>
              <a:ext uri="{FF2B5EF4-FFF2-40B4-BE49-F238E27FC236}">
                <a16:creationId xmlns:a16="http://schemas.microsoft.com/office/drawing/2014/main" id="{C70CB1FE-61A0-43F7-B79E-80598D7A06CE}"/>
              </a:ext>
            </a:extLst>
          </p:cNvPr>
          <p:cNvSpPr/>
          <p:nvPr/>
        </p:nvSpPr>
        <p:spPr>
          <a:xfrm>
            <a:off x="10558272" y="621792"/>
            <a:ext cx="1413510" cy="499872"/>
          </a:xfrm>
          <a:prstGeom prst="round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数据挖掘</a:t>
            </a:r>
          </a:p>
        </p:txBody>
      </p:sp>
    </p:spTree>
    <p:extLst>
      <p:ext uri="{BB962C8B-B14F-4D97-AF65-F5344CB8AC3E}">
        <p14:creationId xmlns:p14="http://schemas.microsoft.com/office/powerpoint/2010/main" val="3690009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数据分析的主要技术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5" name="内容占位符 4">
            <a:extLst>
              <a:ext uri="{FF2B5EF4-FFF2-40B4-BE49-F238E27FC236}">
                <a16:creationId xmlns:a16="http://schemas.microsoft.com/office/drawing/2014/main" id="{344BACCC-3344-46D9-AB74-56E141E3DFFA}"/>
              </a:ext>
            </a:extLst>
          </p:cNvPr>
          <p:cNvSpPr>
            <a:spLocks noGrp="1"/>
          </p:cNvSpPr>
          <p:nvPr>
            <p:ph sz="quarter" idx="15"/>
          </p:nvPr>
        </p:nvSpPr>
        <p:spPr>
          <a:xfrm>
            <a:off x="609600" y="1487424"/>
            <a:ext cx="10833100" cy="4160520"/>
          </a:xfrm>
        </p:spPr>
        <p:txBody>
          <a:bodyPr>
            <a:normAutofit fontScale="92500" lnSpcReduction="20000"/>
          </a:bodyPr>
          <a:lstStyle/>
          <a:p>
            <a:pPr lvl="0">
              <a:lnSpc>
                <a:spcPct val="120000"/>
              </a:lnSpc>
            </a:pPr>
            <a:r>
              <a:rPr lang="zh-CN" altLang="zh-CN" sz="2800" dirty="0">
                <a:solidFill>
                  <a:srgbClr val="C00000"/>
                </a:solidFill>
                <a:ea typeface="黑体" pitchFamily="49" charset="-122"/>
              </a:rPr>
              <a:t>数据挖掘</a:t>
            </a:r>
            <a:r>
              <a:rPr lang="zh-CN" altLang="zh-CN" sz="2800" dirty="0">
                <a:ea typeface="黑体" pitchFamily="49" charset="-122"/>
              </a:rPr>
              <a:t>可以认为是发现大数据集中数据模式的一种计算过程。许多数据挖掘算法已经在人工智能、机器学习、模式识别、统计和数据库领域得到了应用</a:t>
            </a:r>
            <a:r>
              <a:rPr lang="zh-CN" altLang="en-US" sz="2800" dirty="0">
                <a:ea typeface="黑体" pitchFamily="49" charset="-122"/>
              </a:rPr>
              <a:t>。</a:t>
            </a:r>
            <a:endParaRPr lang="en-US" altLang="zh-CN" sz="2800" dirty="0">
              <a:ea typeface="黑体" pitchFamily="49" charset="-122"/>
            </a:endParaRPr>
          </a:p>
          <a:p>
            <a:pPr lvl="0">
              <a:lnSpc>
                <a:spcPct val="120000"/>
              </a:lnSpc>
            </a:pPr>
            <a:r>
              <a:rPr lang="en-US" altLang="zh-CN" sz="2800" dirty="0">
                <a:ea typeface="黑体" pitchFamily="49" charset="-122"/>
              </a:rPr>
              <a:t>2006</a:t>
            </a:r>
            <a:r>
              <a:rPr lang="zh-CN" altLang="zh-CN" sz="2800" dirty="0">
                <a:ea typeface="黑体" pitchFamily="49" charset="-122"/>
              </a:rPr>
              <a:t>年</a:t>
            </a:r>
            <a:r>
              <a:rPr lang="en-US" altLang="zh-CN" sz="2800" dirty="0">
                <a:ea typeface="黑体" pitchFamily="49" charset="-122"/>
              </a:rPr>
              <a:t>ICDM </a:t>
            </a:r>
            <a:r>
              <a:rPr lang="zh-CN" altLang="zh-CN" sz="2800" dirty="0">
                <a:ea typeface="黑体" pitchFamily="49" charset="-122"/>
              </a:rPr>
              <a:t>国际会议上总结了影响力最高的</a:t>
            </a:r>
            <a:r>
              <a:rPr lang="en-US" altLang="zh-CN" sz="2800" dirty="0">
                <a:ea typeface="黑体" pitchFamily="49" charset="-122"/>
              </a:rPr>
              <a:t>10</a:t>
            </a:r>
            <a:r>
              <a:rPr lang="zh-CN" altLang="zh-CN" sz="2800" dirty="0">
                <a:ea typeface="黑体" pitchFamily="49" charset="-122"/>
              </a:rPr>
              <a:t>种数据挖掘算法，包括</a:t>
            </a:r>
            <a:r>
              <a:rPr lang="en-US" altLang="zh-CN" sz="2800" dirty="0">
                <a:ea typeface="黑体" pitchFamily="49" charset="-122"/>
              </a:rPr>
              <a:t>C4.5</a:t>
            </a:r>
            <a:r>
              <a:rPr lang="zh-CN" altLang="zh-CN" sz="2800" dirty="0">
                <a:ea typeface="黑体" pitchFamily="49" charset="-122"/>
              </a:rPr>
              <a:t>、</a:t>
            </a:r>
            <a:r>
              <a:rPr lang="en-US" altLang="zh-CN" sz="2800" dirty="0">
                <a:ea typeface="黑体" pitchFamily="49" charset="-122"/>
              </a:rPr>
              <a:t>k-means</a:t>
            </a:r>
            <a:r>
              <a:rPr lang="zh-CN" altLang="zh-CN" sz="2800" dirty="0">
                <a:ea typeface="黑体" pitchFamily="49" charset="-122"/>
              </a:rPr>
              <a:t>、</a:t>
            </a:r>
            <a:r>
              <a:rPr lang="en-US" altLang="zh-CN" sz="2800" dirty="0">
                <a:ea typeface="黑体" pitchFamily="49" charset="-122"/>
              </a:rPr>
              <a:t>SVM</a:t>
            </a:r>
            <a:r>
              <a:rPr lang="zh-CN" altLang="zh-CN" sz="2800" dirty="0">
                <a:ea typeface="黑体" pitchFamily="49" charset="-122"/>
              </a:rPr>
              <a:t>、</a:t>
            </a:r>
            <a:r>
              <a:rPr lang="en-US" altLang="zh-CN" sz="2800" dirty="0" err="1">
                <a:ea typeface="黑体" pitchFamily="49" charset="-122"/>
              </a:rPr>
              <a:t>Apriori</a:t>
            </a:r>
            <a:r>
              <a:rPr lang="zh-CN" altLang="zh-CN" sz="2800" dirty="0">
                <a:ea typeface="黑体" pitchFamily="49" charset="-122"/>
              </a:rPr>
              <a:t>、</a:t>
            </a:r>
            <a:r>
              <a:rPr lang="en-US" altLang="zh-CN" sz="2800" dirty="0">
                <a:ea typeface="黑体" pitchFamily="49" charset="-122"/>
              </a:rPr>
              <a:t>EM</a:t>
            </a:r>
            <a:r>
              <a:rPr lang="zh-CN" altLang="zh-CN" sz="2800" dirty="0">
                <a:ea typeface="黑体" pitchFamily="49" charset="-122"/>
              </a:rPr>
              <a:t>、</a:t>
            </a:r>
            <a:r>
              <a:rPr lang="en-US" altLang="zh-CN" sz="2800" dirty="0">
                <a:ea typeface="黑体" pitchFamily="49" charset="-122"/>
              </a:rPr>
              <a:t>PageRank</a:t>
            </a:r>
            <a:r>
              <a:rPr lang="zh-CN" altLang="zh-CN" sz="2800" dirty="0">
                <a:ea typeface="黑体" pitchFamily="49" charset="-122"/>
              </a:rPr>
              <a:t>、</a:t>
            </a:r>
            <a:r>
              <a:rPr lang="en-US" altLang="zh-CN" sz="2800" dirty="0">
                <a:ea typeface="黑体" pitchFamily="49" charset="-122"/>
              </a:rPr>
              <a:t>AdaBoost</a:t>
            </a:r>
            <a:r>
              <a:rPr lang="zh-CN" altLang="zh-CN" sz="2800" dirty="0">
                <a:ea typeface="黑体" pitchFamily="49" charset="-122"/>
              </a:rPr>
              <a:t>、</a:t>
            </a:r>
            <a:r>
              <a:rPr lang="en-US" altLang="zh-CN" sz="2800" dirty="0" err="1">
                <a:ea typeface="黑体" pitchFamily="49" charset="-122"/>
              </a:rPr>
              <a:t>kNN</a:t>
            </a:r>
            <a:r>
              <a:rPr lang="zh-CN" altLang="zh-CN" sz="2800" dirty="0">
                <a:ea typeface="黑体" pitchFamily="49" charset="-122"/>
              </a:rPr>
              <a:t>、朴素贝叶斯和</a:t>
            </a:r>
            <a:r>
              <a:rPr lang="en-US" altLang="zh-CN" sz="2800" dirty="0">
                <a:ea typeface="黑体" pitchFamily="49" charset="-122"/>
              </a:rPr>
              <a:t>CART</a:t>
            </a:r>
            <a:r>
              <a:rPr lang="zh-CN" altLang="zh-CN" sz="2800" dirty="0">
                <a:ea typeface="黑体" pitchFamily="49" charset="-122"/>
              </a:rPr>
              <a:t>，覆盖了分类、聚类、回归和统计学习等方向。</a:t>
            </a:r>
            <a:endParaRPr lang="en-US" altLang="zh-CN" sz="2800" dirty="0">
              <a:ea typeface="黑体" pitchFamily="49" charset="-122"/>
            </a:endParaRPr>
          </a:p>
          <a:p>
            <a:pPr lvl="0">
              <a:lnSpc>
                <a:spcPct val="120000"/>
              </a:lnSpc>
            </a:pPr>
            <a:r>
              <a:rPr lang="zh-CN" altLang="zh-CN" sz="2800" dirty="0">
                <a:ea typeface="黑体" pitchFamily="49" charset="-122"/>
              </a:rPr>
              <a:t>有时候，几乎可以认为很多方法间的界线逐渐淡化，例如数据挖掘、机器学习、模式识别、甚至视觉信息处理、媒体信息处理等等，“数据挖掘”只是作为一个通称。</a:t>
            </a:r>
            <a:endParaRPr lang="zh-CN" altLang="en-US" sz="2800" dirty="0">
              <a:ea typeface="黑体" pitchFamily="49" charset="-122"/>
            </a:endParaRPr>
          </a:p>
        </p:txBody>
      </p:sp>
      <p:sp>
        <p:nvSpPr>
          <p:cNvPr id="2" name="矩形: 圆角 1">
            <a:extLst>
              <a:ext uri="{FF2B5EF4-FFF2-40B4-BE49-F238E27FC236}">
                <a16:creationId xmlns:a16="http://schemas.microsoft.com/office/drawing/2014/main" id="{1A201427-502C-4CD6-8608-18F11043D0C1}"/>
              </a:ext>
            </a:extLst>
          </p:cNvPr>
          <p:cNvSpPr/>
          <p:nvPr/>
        </p:nvSpPr>
        <p:spPr>
          <a:xfrm>
            <a:off x="7316724" y="621792"/>
            <a:ext cx="1413510" cy="4998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统计分析</a:t>
            </a:r>
          </a:p>
        </p:txBody>
      </p:sp>
      <p:sp>
        <p:nvSpPr>
          <p:cNvPr id="3" name="矩形: 圆角 2">
            <a:extLst>
              <a:ext uri="{FF2B5EF4-FFF2-40B4-BE49-F238E27FC236}">
                <a16:creationId xmlns:a16="http://schemas.microsoft.com/office/drawing/2014/main" id="{BCBFC9F1-84FF-445A-BF22-9EF8AF5D5897}"/>
              </a:ext>
            </a:extLst>
          </p:cNvPr>
          <p:cNvSpPr/>
          <p:nvPr/>
        </p:nvSpPr>
        <p:spPr>
          <a:xfrm>
            <a:off x="8937498" y="605536"/>
            <a:ext cx="1413510" cy="499872"/>
          </a:xfrm>
          <a:prstGeom prst="round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机器学习</a:t>
            </a:r>
          </a:p>
        </p:txBody>
      </p:sp>
      <p:sp>
        <p:nvSpPr>
          <p:cNvPr id="6" name="矩形: 圆角 5">
            <a:extLst>
              <a:ext uri="{FF2B5EF4-FFF2-40B4-BE49-F238E27FC236}">
                <a16:creationId xmlns:a16="http://schemas.microsoft.com/office/drawing/2014/main" id="{3C19CC13-CB2D-4F5C-B111-08BD0B5C79C6}"/>
              </a:ext>
            </a:extLst>
          </p:cNvPr>
          <p:cNvSpPr/>
          <p:nvPr/>
        </p:nvSpPr>
        <p:spPr>
          <a:xfrm>
            <a:off x="10558272" y="621792"/>
            <a:ext cx="1413510" cy="499872"/>
          </a:xfrm>
          <a:prstGeom prst="roundRect">
            <a:avLst/>
          </a:prstGeom>
          <a:solidFill>
            <a:srgbClr val="C00000"/>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rPr>
              <a:t>数据挖掘</a:t>
            </a:r>
          </a:p>
        </p:txBody>
      </p:sp>
    </p:spTree>
    <p:extLst>
      <p:ext uri="{BB962C8B-B14F-4D97-AF65-F5344CB8AC3E}">
        <p14:creationId xmlns:p14="http://schemas.microsoft.com/office/powerpoint/2010/main" val="3436514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数据分析的数学基础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12" name="内容占位符 11">
            <a:extLst>
              <a:ext uri="{FF2B5EF4-FFF2-40B4-BE49-F238E27FC236}">
                <a16:creationId xmlns:a16="http://schemas.microsoft.com/office/drawing/2014/main" id="{1C1378FE-127E-4CF7-86F9-CF81F8DE3609}"/>
              </a:ext>
            </a:extLst>
          </p:cNvPr>
          <p:cNvSpPr>
            <a:spLocks noGrp="1"/>
          </p:cNvSpPr>
          <p:nvPr>
            <p:ph sz="quarter" idx="15"/>
          </p:nvPr>
        </p:nvSpPr>
        <p:spPr>
          <a:xfrm>
            <a:off x="609600" y="1389888"/>
            <a:ext cx="6790944" cy="5056296"/>
          </a:xfrm>
        </p:spPr>
        <p:txBody>
          <a:bodyPr>
            <a:normAutofit fontScale="92500"/>
          </a:bodyPr>
          <a:lstStyle/>
          <a:p>
            <a:r>
              <a:rPr lang="zh-CN" altLang="zh-CN" sz="2400" dirty="0">
                <a:solidFill>
                  <a:srgbClr val="C00000"/>
                </a:solidFill>
                <a:latin typeface="+mj-lt"/>
                <a:ea typeface="黑体" pitchFamily="49" charset="-122"/>
              </a:rPr>
              <a:t>矩阵（</a:t>
            </a:r>
            <a:r>
              <a:rPr lang="en-US" altLang="zh-CN" sz="2400" dirty="0">
                <a:solidFill>
                  <a:srgbClr val="C00000"/>
                </a:solidFill>
                <a:latin typeface="+mj-lt"/>
                <a:ea typeface="黑体" pitchFamily="49" charset="-122"/>
              </a:rPr>
              <a:t>Matrix</a:t>
            </a:r>
            <a:r>
              <a:rPr lang="zh-CN" altLang="zh-CN" sz="2400" dirty="0">
                <a:solidFill>
                  <a:srgbClr val="C00000"/>
                </a:solidFill>
                <a:latin typeface="+mj-lt"/>
                <a:ea typeface="黑体" pitchFamily="49" charset="-122"/>
              </a:rPr>
              <a:t>）</a:t>
            </a:r>
            <a:r>
              <a:rPr lang="zh-CN" altLang="zh-CN" sz="2400" dirty="0">
                <a:latin typeface="+mj-lt"/>
                <a:ea typeface="黑体" pitchFamily="49" charset="-122"/>
              </a:rPr>
              <a:t>是一个按照长方阵列排列的复数或实数集合。涉及到的机器学习应用有</a:t>
            </a:r>
            <a:r>
              <a:rPr lang="en-US" altLang="zh-CN" sz="2400" dirty="0">
                <a:latin typeface="+mj-lt"/>
                <a:ea typeface="黑体" pitchFamily="49" charset="-122"/>
              </a:rPr>
              <a:t>SVD</a:t>
            </a:r>
            <a:r>
              <a:rPr lang="zh-CN" altLang="zh-CN" sz="2400" dirty="0">
                <a:latin typeface="+mj-lt"/>
                <a:ea typeface="黑体" pitchFamily="49" charset="-122"/>
              </a:rPr>
              <a:t>、</a:t>
            </a:r>
            <a:r>
              <a:rPr lang="en-US" altLang="zh-CN" sz="2400" dirty="0">
                <a:latin typeface="+mj-lt"/>
                <a:ea typeface="黑体" pitchFamily="49" charset="-122"/>
              </a:rPr>
              <a:t>PCA</a:t>
            </a:r>
            <a:r>
              <a:rPr lang="zh-CN" altLang="zh-CN" sz="2400" dirty="0">
                <a:latin typeface="+mj-lt"/>
                <a:ea typeface="黑体" pitchFamily="49" charset="-122"/>
              </a:rPr>
              <a:t>、最小二乘法、共轭梯度法等。</a:t>
            </a:r>
            <a:endParaRPr lang="en-US" altLang="zh-CN" sz="2400" dirty="0">
              <a:latin typeface="+mj-lt"/>
              <a:ea typeface="黑体" pitchFamily="49" charset="-122"/>
            </a:endParaRPr>
          </a:p>
          <a:p>
            <a:r>
              <a:rPr lang="zh-CN" altLang="zh-CN" sz="2400" dirty="0">
                <a:solidFill>
                  <a:srgbClr val="C00000"/>
                </a:solidFill>
                <a:latin typeface="+mj-lt"/>
                <a:ea typeface="黑体" pitchFamily="49" charset="-122"/>
              </a:rPr>
              <a:t>线性代数</a:t>
            </a:r>
            <a:r>
              <a:rPr lang="zh-CN" altLang="en-US" sz="2400" dirty="0">
                <a:solidFill>
                  <a:srgbClr val="C00000"/>
                </a:solidFill>
                <a:latin typeface="+mj-lt"/>
                <a:ea typeface="黑体" pitchFamily="49" charset="-122"/>
              </a:rPr>
              <a:t>（</a:t>
            </a:r>
            <a:r>
              <a:rPr lang="en-US" altLang="zh-CN" sz="2400" dirty="0">
                <a:solidFill>
                  <a:srgbClr val="C00000"/>
                </a:solidFill>
                <a:latin typeface="+mj-lt"/>
                <a:ea typeface="黑体" pitchFamily="49" charset="-122"/>
              </a:rPr>
              <a:t>Linear Algebra</a:t>
            </a:r>
            <a:r>
              <a:rPr lang="zh-CN" altLang="en-US" sz="2400" dirty="0">
                <a:solidFill>
                  <a:srgbClr val="C00000"/>
                </a:solidFill>
                <a:latin typeface="+mj-lt"/>
                <a:ea typeface="黑体" pitchFamily="49" charset="-122"/>
              </a:rPr>
              <a:t>）</a:t>
            </a:r>
            <a:r>
              <a:rPr lang="zh-CN" altLang="zh-CN" sz="2400" dirty="0">
                <a:latin typeface="+mj-lt"/>
                <a:ea typeface="黑体" pitchFamily="49" charset="-122"/>
              </a:rPr>
              <a:t>是研究向量、向量空间、线性变换等内容的数学分支。向量是线性代数最基本的内容。中学时，数学书告诉我们向量是空间（通常是二维的坐标系）中的一个箭头，它有方向和数值。在数据科学家眼中，向量是有序的数字列表。线性代数是围绕向量加法和乘法展开的。</a:t>
            </a:r>
            <a:endParaRPr lang="en-US" altLang="zh-CN" sz="2400" dirty="0">
              <a:latin typeface="+mj-lt"/>
              <a:ea typeface="黑体" pitchFamily="49" charset="-122"/>
            </a:endParaRPr>
          </a:p>
          <a:p>
            <a:r>
              <a:rPr lang="zh-CN" altLang="zh-CN" sz="2400" dirty="0">
                <a:latin typeface="+mj-lt"/>
                <a:ea typeface="黑体" pitchFamily="49" charset="-122"/>
              </a:rPr>
              <a:t>矩阵和线性代数是一体的，矩阵是描述线性代数的参数。它们构成了</a:t>
            </a:r>
            <a:r>
              <a:rPr lang="zh-CN" altLang="en-US" sz="2400" dirty="0">
                <a:latin typeface="+mj-lt"/>
                <a:ea typeface="黑体" pitchFamily="49" charset="-122"/>
              </a:rPr>
              <a:t>数据科学</a:t>
            </a:r>
            <a:r>
              <a:rPr lang="zh-CN" altLang="zh-CN" sz="2400" dirty="0">
                <a:latin typeface="+mj-lt"/>
                <a:ea typeface="黑体" pitchFamily="49" charset="-122"/>
              </a:rPr>
              <a:t>的庞大基石。</a:t>
            </a:r>
            <a:endParaRPr lang="zh-CN" altLang="en-US" sz="2400" dirty="0">
              <a:latin typeface="+mj-lt"/>
              <a:ea typeface="黑体" pitchFamily="49" charset="-122"/>
            </a:endParaRPr>
          </a:p>
          <a:p>
            <a:endParaRPr lang="zh-CN" altLang="en-US" sz="2400" dirty="0"/>
          </a:p>
        </p:txBody>
      </p:sp>
      <p:sp>
        <p:nvSpPr>
          <p:cNvPr id="16" name="矩形: 圆角 15">
            <a:extLst>
              <a:ext uri="{FF2B5EF4-FFF2-40B4-BE49-F238E27FC236}">
                <a16:creationId xmlns:a16="http://schemas.microsoft.com/office/drawing/2014/main" id="{E2399C25-AC15-47EF-97CD-FF52410262B9}"/>
              </a:ext>
            </a:extLst>
          </p:cNvPr>
          <p:cNvSpPr/>
          <p:nvPr/>
        </p:nvSpPr>
        <p:spPr>
          <a:xfrm>
            <a:off x="6725031"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关系代数</a:t>
            </a:r>
          </a:p>
        </p:txBody>
      </p:sp>
      <p:sp>
        <p:nvSpPr>
          <p:cNvPr id="18" name="矩形: 圆角 17">
            <a:extLst>
              <a:ext uri="{FF2B5EF4-FFF2-40B4-BE49-F238E27FC236}">
                <a16:creationId xmlns:a16="http://schemas.microsoft.com/office/drawing/2014/main" id="{A62260B0-3096-4699-9219-4C76176E124A}"/>
              </a:ext>
            </a:extLst>
          </p:cNvPr>
          <p:cNvSpPr/>
          <p:nvPr/>
        </p:nvSpPr>
        <p:spPr>
          <a:xfrm>
            <a:off x="8065008" y="614341"/>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概率论</a:t>
            </a:r>
          </a:p>
        </p:txBody>
      </p:sp>
      <p:sp>
        <p:nvSpPr>
          <p:cNvPr id="20" name="矩形: 圆角 19">
            <a:extLst>
              <a:ext uri="{FF2B5EF4-FFF2-40B4-BE49-F238E27FC236}">
                <a16:creationId xmlns:a16="http://schemas.microsoft.com/office/drawing/2014/main" id="{8B3F52FC-C8CE-4DF4-BCAF-C4CF4810ADE0}"/>
              </a:ext>
            </a:extLst>
          </p:cNvPr>
          <p:cNvSpPr/>
          <p:nvPr/>
        </p:nvSpPr>
        <p:spPr>
          <a:xfrm>
            <a:off x="9398063"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统计</a:t>
            </a:r>
          </a:p>
        </p:txBody>
      </p:sp>
      <p:sp>
        <p:nvSpPr>
          <p:cNvPr id="22" name="矩形: 圆角 21">
            <a:extLst>
              <a:ext uri="{FF2B5EF4-FFF2-40B4-BE49-F238E27FC236}">
                <a16:creationId xmlns:a16="http://schemas.microsoft.com/office/drawing/2014/main" id="{808E1170-35CA-4C71-A461-3109B31EADAA}"/>
              </a:ext>
            </a:extLst>
          </p:cNvPr>
          <p:cNvSpPr/>
          <p:nvPr/>
        </p:nvSpPr>
        <p:spPr>
          <a:xfrm>
            <a:off x="5385054" y="621792"/>
            <a:ext cx="1187577" cy="49987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线性代数</a:t>
            </a:r>
          </a:p>
        </p:txBody>
      </p:sp>
      <p:sp>
        <p:nvSpPr>
          <p:cNvPr id="24" name="矩形: 圆角 23">
            <a:extLst>
              <a:ext uri="{FF2B5EF4-FFF2-40B4-BE49-F238E27FC236}">
                <a16:creationId xmlns:a16="http://schemas.microsoft.com/office/drawing/2014/main" id="{403C03F5-D766-4C41-A048-4540858B7558}"/>
              </a:ext>
            </a:extLst>
          </p:cNvPr>
          <p:cNvSpPr/>
          <p:nvPr/>
        </p:nvSpPr>
        <p:spPr>
          <a:xfrm>
            <a:off x="10731118"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机器学习</a:t>
            </a:r>
          </a:p>
        </p:txBody>
      </p:sp>
      <p:pic>
        <p:nvPicPr>
          <p:cNvPr id="1026" name="Picture 2" descr="矩陣的運算_I am Rocky-CSDN博客">
            <a:extLst>
              <a:ext uri="{FF2B5EF4-FFF2-40B4-BE49-F238E27FC236}">
                <a16:creationId xmlns:a16="http://schemas.microsoft.com/office/drawing/2014/main" id="{E73AF8D9-650A-4D0C-90DF-0ADE84EC298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174799" y="1691091"/>
            <a:ext cx="3057525" cy="1234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线性代数笔记9——消元矩阵与置换矩阵- 我是8位的- 博客园">
            <a:extLst>
              <a:ext uri="{FF2B5EF4-FFF2-40B4-BE49-F238E27FC236}">
                <a16:creationId xmlns:a16="http://schemas.microsoft.com/office/drawing/2014/main" id="{B089E429-6A70-4087-B703-44CCEA06A6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02805" y="3429000"/>
            <a:ext cx="3969129" cy="158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810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数据分析的数学基础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12" name="内容占位符 11">
            <a:extLst>
              <a:ext uri="{FF2B5EF4-FFF2-40B4-BE49-F238E27FC236}">
                <a16:creationId xmlns:a16="http://schemas.microsoft.com/office/drawing/2014/main" id="{1C1378FE-127E-4CF7-86F9-CF81F8DE3609}"/>
              </a:ext>
            </a:extLst>
          </p:cNvPr>
          <p:cNvSpPr>
            <a:spLocks noGrp="1"/>
          </p:cNvSpPr>
          <p:nvPr>
            <p:ph sz="quarter" idx="15"/>
          </p:nvPr>
        </p:nvSpPr>
        <p:spPr>
          <a:xfrm>
            <a:off x="463296" y="1767048"/>
            <a:ext cx="6937248" cy="3323901"/>
          </a:xfrm>
        </p:spPr>
        <p:txBody>
          <a:bodyPr>
            <a:normAutofit/>
          </a:bodyPr>
          <a:lstStyle/>
          <a:p>
            <a:r>
              <a:rPr lang="zh-CN" altLang="en-US" sz="2800" dirty="0">
                <a:solidFill>
                  <a:srgbClr val="C00000"/>
                </a:solidFill>
                <a:latin typeface="+mj-lt"/>
              </a:rPr>
              <a:t>关系代数（</a:t>
            </a:r>
            <a:r>
              <a:rPr lang="en-US" altLang="zh-CN" sz="2800" dirty="0">
                <a:solidFill>
                  <a:srgbClr val="C00000"/>
                </a:solidFill>
                <a:latin typeface="+mj-lt"/>
              </a:rPr>
              <a:t>Relational Algebra</a:t>
            </a:r>
            <a:r>
              <a:rPr lang="zh-CN" altLang="en-US" sz="2800" dirty="0">
                <a:solidFill>
                  <a:srgbClr val="C00000"/>
                </a:solidFill>
                <a:latin typeface="+mj-lt"/>
              </a:rPr>
              <a:t>）</a:t>
            </a:r>
            <a:r>
              <a:rPr lang="zh-CN" altLang="en-US" sz="2800" dirty="0">
                <a:latin typeface="+mj-lt"/>
                <a:ea typeface="黑体" pitchFamily="49" charset="-122"/>
              </a:rPr>
              <a:t>是一种抽象的查询语言。基本的代数运算有选择、投影、集合并、集合差、笛卡尔积和更名。</a:t>
            </a:r>
          </a:p>
          <a:p>
            <a:r>
              <a:rPr lang="zh-CN" altLang="en-US" sz="2800" dirty="0">
                <a:latin typeface="+mj-lt"/>
                <a:ea typeface="黑体" pitchFamily="49" charset="-122"/>
              </a:rPr>
              <a:t>关系型数据库就是以关系代数为基础，在</a:t>
            </a:r>
            <a:r>
              <a:rPr lang="en-US" altLang="zh-CN" sz="2800" dirty="0">
                <a:latin typeface="+mj-lt"/>
                <a:ea typeface="黑体" pitchFamily="49" charset="-122"/>
              </a:rPr>
              <a:t>SQL</a:t>
            </a:r>
            <a:r>
              <a:rPr lang="zh-CN" altLang="en-US" sz="2800" dirty="0">
                <a:latin typeface="+mj-lt"/>
                <a:ea typeface="黑体" pitchFamily="49" charset="-122"/>
              </a:rPr>
              <a:t>语言中都能找到关系代数相应的计算。</a:t>
            </a:r>
          </a:p>
          <a:p>
            <a:endParaRPr lang="zh-CN" altLang="en-US" sz="2800" dirty="0"/>
          </a:p>
        </p:txBody>
      </p:sp>
      <p:sp>
        <p:nvSpPr>
          <p:cNvPr id="16" name="矩形: 圆角 15">
            <a:extLst>
              <a:ext uri="{FF2B5EF4-FFF2-40B4-BE49-F238E27FC236}">
                <a16:creationId xmlns:a16="http://schemas.microsoft.com/office/drawing/2014/main" id="{E2399C25-AC15-47EF-97CD-FF52410262B9}"/>
              </a:ext>
            </a:extLst>
          </p:cNvPr>
          <p:cNvSpPr/>
          <p:nvPr/>
        </p:nvSpPr>
        <p:spPr>
          <a:xfrm>
            <a:off x="6725031" y="621792"/>
            <a:ext cx="1187577" cy="49987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关系代数</a:t>
            </a:r>
          </a:p>
        </p:txBody>
      </p:sp>
      <p:sp>
        <p:nvSpPr>
          <p:cNvPr id="18" name="矩形: 圆角 17">
            <a:extLst>
              <a:ext uri="{FF2B5EF4-FFF2-40B4-BE49-F238E27FC236}">
                <a16:creationId xmlns:a16="http://schemas.microsoft.com/office/drawing/2014/main" id="{A62260B0-3096-4699-9219-4C76176E124A}"/>
              </a:ext>
            </a:extLst>
          </p:cNvPr>
          <p:cNvSpPr/>
          <p:nvPr/>
        </p:nvSpPr>
        <p:spPr>
          <a:xfrm>
            <a:off x="8065008" y="614341"/>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概率论</a:t>
            </a:r>
          </a:p>
        </p:txBody>
      </p:sp>
      <p:sp>
        <p:nvSpPr>
          <p:cNvPr id="20" name="矩形: 圆角 19">
            <a:extLst>
              <a:ext uri="{FF2B5EF4-FFF2-40B4-BE49-F238E27FC236}">
                <a16:creationId xmlns:a16="http://schemas.microsoft.com/office/drawing/2014/main" id="{8B3F52FC-C8CE-4DF4-BCAF-C4CF4810ADE0}"/>
              </a:ext>
            </a:extLst>
          </p:cNvPr>
          <p:cNvSpPr/>
          <p:nvPr/>
        </p:nvSpPr>
        <p:spPr>
          <a:xfrm>
            <a:off x="9398063"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统计</a:t>
            </a:r>
          </a:p>
        </p:txBody>
      </p:sp>
      <p:sp>
        <p:nvSpPr>
          <p:cNvPr id="22" name="矩形: 圆角 21">
            <a:extLst>
              <a:ext uri="{FF2B5EF4-FFF2-40B4-BE49-F238E27FC236}">
                <a16:creationId xmlns:a16="http://schemas.microsoft.com/office/drawing/2014/main" id="{808E1170-35CA-4C71-A461-3109B31EADAA}"/>
              </a:ext>
            </a:extLst>
          </p:cNvPr>
          <p:cNvSpPr/>
          <p:nvPr/>
        </p:nvSpPr>
        <p:spPr>
          <a:xfrm>
            <a:off x="5385054"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线性代数</a:t>
            </a:r>
          </a:p>
        </p:txBody>
      </p:sp>
      <p:sp>
        <p:nvSpPr>
          <p:cNvPr id="24" name="矩形: 圆角 23">
            <a:extLst>
              <a:ext uri="{FF2B5EF4-FFF2-40B4-BE49-F238E27FC236}">
                <a16:creationId xmlns:a16="http://schemas.microsoft.com/office/drawing/2014/main" id="{403C03F5-D766-4C41-A048-4540858B7558}"/>
              </a:ext>
            </a:extLst>
          </p:cNvPr>
          <p:cNvSpPr/>
          <p:nvPr/>
        </p:nvSpPr>
        <p:spPr>
          <a:xfrm>
            <a:off x="10731118"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机器学习</a:t>
            </a:r>
          </a:p>
        </p:txBody>
      </p:sp>
      <p:pic>
        <p:nvPicPr>
          <p:cNvPr id="2" name="Picture 2">
            <a:extLst>
              <a:ext uri="{FF2B5EF4-FFF2-40B4-BE49-F238E27FC236}">
                <a16:creationId xmlns:a16="http://schemas.microsoft.com/office/drawing/2014/main" id="{F2546931-C2E6-4676-95C8-8C761F20BD77}"/>
              </a:ext>
            </a:extLst>
          </p:cNvPr>
          <p:cNvPicPr>
            <a:picLocks noChangeAspect="1" noChangeArrowheads="1"/>
          </p:cNvPicPr>
          <p:nvPr/>
        </p:nvPicPr>
        <p:blipFill>
          <a:blip r:embed="rId2" cstate="print"/>
          <a:srcRect/>
          <a:stretch>
            <a:fillRect/>
          </a:stretch>
        </p:blipFill>
        <p:spPr bwMode="auto">
          <a:xfrm>
            <a:off x="7746503" y="2144210"/>
            <a:ext cx="4208445" cy="2569579"/>
          </a:xfrm>
          <a:prstGeom prst="rect">
            <a:avLst/>
          </a:prstGeom>
          <a:noFill/>
          <a:ln w="9525">
            <a:noFill/>
            <a:miter lim="800000"/>
            <a:headEnd/>
            <a:tailEnd/>
          </a:ln>
        </p:spPr>
      </p:pic>
    </p:spTree>
    <p:extLst>
      <p:ext uri="{BB962C8B-B14F-4D97-AF65-F5344CB8AC3E}">
        <p14:creationId xmlns:p14="http://schemas.microsoft.com/office/powerpoint/2010/main" val="618202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数据分析的数学基础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12" name="内容占位符 11">
            <a:extLst>
              <a:ext uri="{FF2B5EF4-FFF2-40B4-BE49-F238E27FC236}">
                <a16:creationId xmlns:a16="http://schemas.microsoft.com/office/drawing/2014/main" id="{1C1378FE-127E-4CF7-86F9-CF81F8DE3609}"/>
              </a:ext>
            </a:extLst>
          </p:cNvPr>
          <p:cNvSpPr>
            <a:spLocks noGrp="1"/>
          </p:cNvSpPr>
          <p:nvPr>
            <p:ph sz="quarter" idx="15"/>
          </p:nvPr>
        </p:nvSpPr>
        <p:spPr>
          <a:xfrm>
            <a:off x="463296" y="1486632"/>
            <a:ext cx="6937248" cy="4841016"/>
          </a:xfrm>
        </p:spPr>
        <p:txBody>
          <a:bodyPr>
            <a:normAutofit/>
          </a:bodyPr>
          <a:lstStyle/>
          <a:p>
            <a:pPr>
              <a:lnSpc>
                <a:spcPct val="130000"/>
              </a:lnSpc>
            </a:pPr>
            <a:r>
              <a:rPr lang="zh-CN" altLang="en-US" sz="2400" dirty="0">
                <a:solidFill>
                  <a:srgbClr val="C00000"/>
                </a:solidFill>
                <a:latin typeface="+mj-lt"/>
              </a:rPr>
              <a:t>概率论（</a:t>
            </a:r>
            <a:r>
              <a:rPr lang="en-US" altLang="zh-CN" sz="2400" dirty="0">
                <a:solidFill>
                  <a:srgbClr val="C00000"/>
                </a:solidFill>
                <a:latin typeface="+mj-lt"/>
              </a:rPr>
              <a:t>Probability theory</a:t>
            </a:r>
            <a:r>
              <a:rPr lang="zh-CN" altLang="en-US" sz="2400" dirty="0">
                <a:solidFill>
                  <a:srgbClr val="C00000"/>
                </a:solidFill>
                <a:latin typeface="+mj-lt"/>
              </a:rPr>
              <a:t>）</a:t>
            </a:r>
            <a:r>
              <a:rPr lang="zh-CN" altLang="en-US" sz="2400" dirty="0">
                <a:latin typeface="+mj-lt"/>
              </a:rPr>
              <a:t>是集中研究概率及随机现象的数学分支，是研究随机性或不确定性等现象的数学。概率论主要研究对象为随机事件、随机变量以及随机过程。对于随机事件是不可能准确预测其结果的，然而对于一系列的独立随机事件</a:t>
            </a:r>
            <a:r>
              <a:rPr lang="en-US" altLang="zh-CN" sz="2400" dirty="0">
                <a:latin typeface="+mj-lt"/>
              </a:rPr>
              <a:t>——</a:t>
            </a:r>
            <a:r>
              <a:rPr lang="zh-CN" altLang="en-US" sz="2400" dirty="0">
                <a:latin typeface="+mj-lt"/>
              </a:rPr>
              <a:t>例如掷骰子、扔硬币、抽扑克牌以及轮盘等，会呈现出一定的、可以被用于研究及预测的规律，两个用来描述这些规律的最具代表性的数学结论分别是</a:t>
            </a:r>
            <a:r>
              <a:rPr lang="zh-CN" altLang="en-US" sz="2400" dirty="0">
                <a:solidFill>
                  <a:srgbClr val="C00000"/>
                </a:solidFill>
                <a:latin typeface="+mj-lt"/>
              </a:rPr>
              <a:t>大数定律</a:t>
            </a:r>
            <a:r>
              <a:rPr lang="zh-CN" altLang="en-US" sz="2400" dirty="0">
                <a:latin typeface="+mj-lt"/>
              </a:rPr>
              <a:t>和</a:t>
            </a:r>
            <a:r>
              <a:rPr lang="zh-CN" altLang="en-US" sz="2400" dirty="0">
                <a:solidFill>
                  <a:srgbClr val="C00000"/>
                </a:solidFill>
                <a:latin typeface="+mj-lt"/>
              </a:rPr>
              <a:t>中心极限定理</a:t>
            </a:r>
            <a:r>
              <a:rPr lang="zh-CN" altLang="en-US" sz="2400" dirty="0">
                <a:latin typeface="+mj-lt"/>
              </a:rPr>
              <a:t>。</a:t>
            </a:r>
            <a:endParaRPr lang="zh-CN" altLang="en-US" sz="2400" dirty="0"/>
          </a:p>
        </p:txBody>
      </p:sp>
      <p:sp>
        <p:nvSpPr>
          <p:cNvPr id="16" name="矩形: 圆角 15">
            <a:extLst>
              <a:ext uri="{FF2B5EF4-FFF2-40B4-BE49-F238E27FC236}">
                <a16:creationId xmlns:a16="http://schemas.microsoft.com/office/drawing/2014/main" id="{E2399C25-AC15-47EF-97CD-FF52410262B9}"/>
              </a:ext>
            </a:extLst>
          </p:cNvPr>
          <p:cNvSpPr/>
          <p:nvPr/>
        </p:nvSpPr>
        <p:spPr>
          <a:xfrm>
            <a:off x="6725031"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关系代数</a:t>
            </a:r>
          </a:p>
        </p:txBody>
      </p:sp>
      <p:sp>
        <p:nvSpPr>
          <p:cNvPr id="18" name="矩形: 圆角 17">
            <a:extLst>
              <a:ext uri="{FF2B5EF4-FFF2-40B4-BE49-F238E27FC236}">
                <a16:creationId xmlns:a16="http://schemas.microsoft.com/office/drawing/2014/main" id="{A62260B0-3096-4699-9219-4C76176E124A}"/>
              </a:ext>
            </a:extLst>
          </p:cNvPr>
          <p:cNvSpPr/>
          <p:nvPr/>
        </p:nvSpPr>
        <p:spPr>
          <a:xfrm>
            <a:off x="8065008" y="614341"/>
            <a:ext cx="1187577" cy="49987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概率论</a:t>
            </a:r>
          </a:p>
        </p:txBody>
      </p:sp>
      <p:sp>
        <p:nvSpPr>
          <p:cNvPr id="20" name="矩形: 圆角 19">
            <a:extLst>
              <a:ext uri="{FF2B5EF4-FFF2-40B4-BE49-F238E27FC236}">
                <a16:creationId xmlns:a16="http://schemas.microsoft.com/office/drawing/2014/main" id="{8B3F52FC-C8CE-4DF4-BCAF-C4CF4810ADE0}"/>
              </a:ext>
            </a:extLst>
          </p:cNvPr>
          <p:cNvSpPr/>
          <p:nvPr/>
        </p:nvSpPr>
        <p:spPr>
          <a:xfrm>
            <a:off x="9398063"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统计</a:t>
            </a:r>
          </a:p>
        </p:txBody>
      </p:sp>
      <p:sp>
        <p:nvSpPr>
          <p:cNvPr id="22" name="矩形: 圆角 21">
            <a:extLst>
              <a:ext uri="{FF2B5EF4-FFF2-40B4-BE49-F238E27FC236}">
                <a16:creationId xmlns:a16="http://schemas.microsoft.com/office/drawing/2014/main" id="{808E1170-35CA-4C71-A461-3109B31EADAA}"/>
              </a:ext>
            </a:extLst>
          </p:cNvPr>
          <p:cNvSpPr/>
          <p:nvPr/>
        </p:nvSpPr>
        <p:spPr>
          <a:xfrm>
            <a:off x="5385054"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线性代数</a:t>
            </a:r>
          </a:p>
        </p:txBody>
      </p:sp>
      <p:sp>
        <p:nvSpPr>
          <p:cNvPr id="24" name="矩形: 圆角 23">
            <a:extLst>
              <a:ext uri="{FF2B5EF4-FFF2-40B4-BE49-F238E27FC236}">
                <a16:creationId xmlns:a16="http://schemas.microsoft.com/office/drawing/2014/main" id="{403C03F5-D766-4C41-A048-4540858B7558}"/>
              </a:ext>
            </a:extLst>
          </p:cNvPr>
          <p:cNvSpPr/>
          <p:nvPr/>
        </p:nvSpPr>
        <p:spPr>
          <a:xfrm>
            <a:off x="10731118"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机器学习</a:t>
            </a:r>
          </a:p>
        </p:txBody>
      </p:sp>
      <p:pic>
        <p:nvPicPr>
          <p:cNvPr id="2050" name="Picture 2" descr="概率论与数理统计（先修课）(2016春) | My Mooc">
            <a:extLst>
              <a:ext uri="{FF2B5EF4-FFF2-40B4-BE49-F238E27FC236}">
                <a16:creationId xmlns:a16="http://schemas.microsoft.com/office/drawing/2014/main" id="{B22B45A4-659B-4062-A6CD-20D4C4E2E6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85178" y="2337808"/>
            <a:ext cx="3933517" cy="218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542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数据分析的数学基础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12" name="内容占位符 11">
            <a:extLst>
              <a:ext uri="{FF2B5EF4-FFF2-40B4-BE49-F238E27FC236}">
                <a16:creationId xmlns:a16="http://schemas.microsoft.com/office/drawing/2014/main" id="{1C1378FE-127E-4CF7-86F9-CF81F8DE3609}"/>
              </a:ext>
            </a:extLst>
          </p:cNvPr>
          <p:cNvSpPr>
            <a:spLocks noGrp="1"/>
          </p:cNvSpPr>
          <p:nvPr>
            <p:ph sz="quarter" idx="15"/>
          </p:nvPr>
        </p:nvSpPr>
        <p:spPr>
          <a:xfrm>
            <a:off x="463296" y="1486632"/>
            <a:ext cx="6937248" cy="4841016"/>
          </a:xfrm>
        </p:spPr>
        <p:txBody>
          <a:bodyPr>
            <a:normAutofit/>
          </a:bodyPr>
          <a:lstStyle/>
          <a:p>
            <a:pPr>
              <a:lnSpc>
                <a:spcPct val="110000"/>
              </a:lnSpc>
            </a:pPr>
            <a:r>
              <a:rPr lang="zh-CN" altLang="zh-CN" sz="2400" dirty="0">
                <a:solidFill>
                  <a:srgbClr val="C00000"/>
                </a:solidFill>
                <a:latin typeface="+mj-lt"/>
                <a:ea typeface="黑体" pitchFamily="49" charset="-122"/>
              </a:rPr>
              <a:t>统计分析</a:t>
            </a:r>
            <a:r>
              <a:rPr lang="zh-CN" altLang="zh-CN" sz="2400" dirty="0">
                <a:latin typeface="+mj-lt"/>
                <a:ea typeface="黑体" pitchFamily="49" charset="-122"/>
              </a:rPr>
              <a:t>是基于统计理论，是应用数学的一个分支。在统计理论中，随机性和不确定性由概率理论建模。统计分析技术可以分为</a:t>
            </a:r>
            <a:r>
              <a:rPr lang="zh-CN" altLang="en-US" sz="2400" dirty="0">
                <a:latin typeface="+mj-lt"/>
                <a:ea typeface="黑体" pitchFamily="49" charset="-122"/>
              </a:rPr>
              <a:t>：</a:t>
            </a:r>
            <a:endParaRPr lang="en-US" altLang="zh-CN" sz="2400" dirty="0">
              <a:latin typeface="+mj-lt"/>
              <a:ea typeface="黑体" pitchFamily="49" charset="-122"/>
            </a:endParaRPr>
          </a:p>
          <a:p>
            <a:pPr lvl="1">
              <a:lnSpc>
                <a:spcPct val="110000"/>
              </a:lnSpc>
            </a:pPr>
            <a:r>
              <a:rPr lang="en-US" altLang="zh-CN" sz="2200" dirty="0">
                <a:solidFill>
                  <a:srgbClr val="C00000"/>
                </a:solidFill>
                <a:latin typeface="+mj-lt"/>
                <a:ea typeface="黑体" pitchFamily="49" charset="-122"/>
              </a:rPr>
              <a:t>Descriptive Statistics</a:t>
            </a:r>
            <a:r>
              <a:rPr lang="zh-CN" altLang="en-US" sz="2200" dirty="0">
                <a:latin typeface="+mj-lt"/>
                <a:ea typeface="黑体" pitchFamily="49" charset="-122"/>
              </a:rPr>
              <a:t>（描述性统计）：解释数据的一些特征；</a:t>
            </a:r>
          </a:p>
          <a:p>
            <a:pPr lvl="1">
              <a:lnSpc>
                <a:spcPct val="110000"/>
              </a:lnSpc>
            </a:pPr>
            <a:r>
              <a:rPr lang="en-US" altLang="zh-CN" sz="2200" dirty="0">
                <a:solidFill>
                  <a:srgbClr val="C00000"/>
                </a:solidFill>
                <a:latin typeface="+mj-lt"/>
                <a:ea typeface="黑体" pitchFamily="49" charset="-122"/>
              </a:rPr>
              <a:t>Exploratory Statistics Analysis</a:t>
            </a:r>
            <a:r>
              <a:rPr lang="zh-CN" altLang="en-US" sz="2200" dirty="0">
                <a:latin typeface="+mj-lt"/>
                <a:ea typeface="黑体" pitchFamily="49" charset="-122"/>
              </a:rPr>
              <a:t>（探索性统计分析）：开始关注数据的内在规律；</a:t>
            </a:r>
          </a:p>
          <a:p>
            <a:pPr lvl="1">
              <a:lnSpc>
                <a:spcPct val="110000"/>
              </a:lnSpc>
            </a:pPr>
            <a:r>
              <a:rPr lang="en-US" altLang="zh-CN" sz="2200" dirty="0">
                <a:solidFill>
                  <a:srgbClr val="C00000"/>
                </a:solidFill>
                <a:latin typeface="+mj-lt"/>
                <a:ea typeface="黑体" pitchFamily="49" charset="-122"/>
              </a:rPr>
              <a:t>Inferential Statistics</a:t>
            </a:r>
            <a:r>
              <a:rPr lang="zh-CN" altLang="en-US" sz="2200" dirty="0">
                <a:latin typeface="+mj-lt"/>
                <a:ea typeface="黑体" pitchFamily="49" charset="-122"/>
              </a:rPr>
              <a:t>（推断性统计）：怎样用已知数据来进行预测和判断。</a:t>
            </a:r>
            <a:endParaRPr lang="en-US" altLang="zh-CN" sz="2200" dirty="0">
              <a:latin typeface="+mj-lt"/>
              <a:ea typeface="黑体" pitchFamily="49" charset="-122"/>
            </a:endParaRPr>
          </a:p>
          <a:p>
            <a:pPr>
              <a:lnSpc>
                <a:spcPct val="110000"/>
              </a:lnSpc>
            </a:pPr>
            <a:r>
              <a:rPr lang="zh-CN" altLang="en-US" sz="2400" dirty="0">
                <a:latin typeface="+mj-lt"/>
                <a:ea typeface="黑体" pitchFamily="49" charset="-122"/>
              </a:rPr>
              <a:t>例如</a:t>
            </a:r>
            <a:r>
              <a:rPr lang="zh-CN" altLang="zh-CN" sz="2400" dirty="0">
                <a:latin typeface="+mj-lt"/>
                <a:ea typeface="黑体" pitchFamily="49" charset="-122"/>
              </a:rPr>
              <a:t>多元统计分析</a:t>
            </a:r>
            <a:r>
              <a:rPr lang="zh-CN" altLang="en-US" sz="2400" dirty="0">
                <a:latin typeface="+mj-lt"/>
                <a:ea typeface="黑体" pitchFamily="49" charset="-122"/>
              </a:rPr>
              <a:t>：</a:t>
            </a:r>
            <a:r>
              <a:rPr lang="zh-CN" altLang="zh-CN" sz="2400" dirty="0">
                <a:latin typeface="+mj-lt"/>
                <a:ea typeface="黑体" pitchFamily="49" charset="-122"/>
              </a:rPr>
              <a:t>回归、因子分析、聚类和判别分析等</a:t>
            </a:r>
            <a:r>
              <a:rPr lang="zh-CN" altLang="en-US" sz="2400" dirty="0">
                <a:latin typeface="+mj-lt"/>
                <a:ea typeface="黑体" pitchFamily="49" charset="-122"/>
              </a:rPr>
              <a:t>。</a:t>
            </a:r>
            <a:endParaRPr lang="zh-CN" altLang="en-US" sz="2200" dirty="0">
              <a:latin typeface="+mj-lt"/>
              <a:ea typeface="黑体" pitchFamily="49" charset="-122"/>
            </a:endParaRPr>
          </a:p>
        </p:txBody>
      </p:sp>
      <p:sp>
        <p:nvSpPr>
          <p:cNvPr id="16" name="矩形: 圆角 15">
            <a:extLst>
              <a:ext uri="{FF2B5EF4-FFF2-40B4-BE49-F238E27FC236}">
                <a16:creationId xmlns:a16="http://schemas.microsoft.com/office/drawing/2014/main" id="{E2399C25-AC15-47EF-97CD-FF52410262B9}"/>
              </a:ext>
            </a:extLst>
          </p:cNvPr>
          <p:cNvSpPr/>
          <p:nvPr/>
        </p:nvSpPr>
        <p:spPr>
          <a:xfrm>
            <a:off x="6725031"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关系代数</a:t>
            </a:r>
          </a:p>
        </p:txBody>
      </p:sp>
      <p:sp>
        <p:nvSpPr>
          <p:cNvPr id="18" name="矩形: 圆角 17">
            <a:extLst>
              <a:ext uri="{FF2B5EF4-FFF2-40B4-BE49-F238E27FC236}">
                <a16:creationId xmlns:a16="http://schemas.microsoft.com/office/drawing/2014/main" id="{A62260B0-3096-4699-9219-4C76176E124A}"/>
              </a:ext>
            </a:extLst>
          </p:cNvPr>
          <p:cNvSpPr/>
          <p:nvPr/>
        </p:nvSpPr>
        <p:spPr>
          <a:xfrm>
            <a:off x="8065008" y="614341"/>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概率论</a:t>
            </a:r>
          </a:p>
        </p:txBody>
      </p:sp>
      <p:sp>
        <p:nvSpPr>
          <p:cNvPr id="20" name="矩形: 圆角 19">
            <a:extLst>
              <a:ext uri="{FF2B5EF4-FFF2-40B4-BE49-F238E27FC236}">
                <a16:creationId xmlns:a16="http://schemas.microsoft.com/office/drawing/2014/main" id="{8B3F52FC-C8CE-4DF4-BCAF-C4CF4810ADE0}"/>
              </a:ext>
            </a:extLst>
          </p:cNvPr>
          <p:cNvSpPr/>
          <p:nvPr/>
        </p:nvSpPr>
        <p:spPr>
          <a:xfrm>
            <a:off x="9398063" y="621792"/>
            <a:ext cx="1187577" cy="49987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统计</a:t>
            </a:r>
          </a:p>
        </p:txBody>
      </p:sp>
      <p:sp>
        <p:nvSpPr>
          <p:cNvPr id="22" name="矩形: 圆角 21">
            <a:extLst>
              <a:ext uri="{FF2B5EF4-FFF2-40B4-BE49-F238E27FC236}">
                <a16:creationId xmlns:a16="http://schemas.microsoft.com/office/drawing/2014/main" id="{808E1170-35CA-4C71-A461-3109B31EADAA}"/>
              </a:ext>
            </a:extLst>
          </p:cNvPr>
          <p:cNvSpPr/>
          <p:nvPr/>
        </p:nvSpPr>
        <p:spPr>
          <a:xfrm>
            <a:off x="5385054"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线性代数</a:t>
            </a:r>
          </a:p>
        </p:txBody>
      </p:sp>
      <p:sp>
        <p:nvSpPr>
          <p:cNvPr id="24" name="矩形: 圆角 23">
            <a:extLst>
              <a:ext uri="{FF2B5EF4-FFF2-40B4-BE49-F238E27FC236}">
                <a16:creationId xmlns:a16="http://schemas.microsoft.com/office/drawing/2014/main" id="{403C03F5-D766-4C41-A048-4540858B7558}"/>
              </a:ext>
            </a:extLst>
          </p:cNvPr>
          <p:cNvSpPr/>
          <p:nvPr/>
        </p:nvSpPr>
        <p:spPr>
          <a:xfrm>
            <a:off x="10731118"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机器学习</a:t>
            </a:r>
          </a:p>
        </p:txBody>
      </p:sp>
      <p:pic>
        <p:nvPicPr>
          <p:cNvPr id="3074" name="Picture 2" descr="資料分析中常用的五個統計學基本概念，你懂幾個？. 在回答資料分析入門要具備什麼樣的能力的問題中，我經常提到統計學知識，統計學是一種… | by 數據分析 那些事|">
            <a:extLst>
              <a:ext uri="{FF2B5EF4-FFF2-40B4-BE49-F238E27FC236}">
                <a16:creationId xmlns:a16="http://schemas.microsoft.com/office/drawing/2014/main" id="{DB538F1B-C730-4B6B-AC7D-3C113629721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38977" y="2327140"/>
            <a:ext cx="4379718" cy="220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数据分析的数学基础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6.5  </a:t>
            </a:r>
            <a:r>
              <a:rPr lang="zh-CN" altLang="en-US" dirty="0"/>
              <a:t>数据分析</a:t>
            </a:r>
          </a:p>
        </p:txBody>
      </p:sp>
      <p:sp>
        <p:nvSpPr>
          <p:cNvPr id="16" name="矩形: 圆角 15">
            <a:extLst>
              <a:ext uri="{FF2B5EF4-FFF2-40B4-BE49-F238E27FC236}">
                <a16:creationId xmlns:a16="http://schemas.microsoft.com/office/drawing/2014/main" id="{E2399C25-AC15-47EF-97CD-FF52410262B9}"/>
              </a:ext>
            </a:extLst>
          </p:cNvPr>
          <p:cNvSpPr/>
          <p:nvPr/>
        </p:nvSpPr>
        <p:spPr>
          <a:xfrm>
            <a:off x="6725031"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关系代数</a:t>
            </a:r>
          </a:p>
        </p:txBody>
      </p:sp>
      <p:sp>
        <p:nvSpPr>
          <p:cNvPr id="18" name="矩形: 圆角 17">
            <a:extLst>
              <a:ext uri="{FF2B5EF4-FFF2-40B4-BE49-F238E27FC236}">
                <a16:creationId xmlns:a16="http://schemas.microsoft.com/office/drawing/2014/main" id="{A62260B0-3096-4699-9219-4C76176E124A}"/>
              </a:ext>
            </a:extLst>
          </p:cNvPr>
          <p:cNvSpPr/>
          <p:nvPr/>
        </p:nvSpPr>
        <p:spPr>
          <a:xfrm>
            <a:off x="8065008" y="614341"/>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概率论</a:t>
            </a:r>
          </a:p>
        </p:txBody>
      </p:sp>
      <p:sp>
        <p:nvSpPr>
          <p:cNvPr id="20" name="矩形: 圆角 19">
            <a:extLst>
              <a:ext uri="{FF2B5EF4-FFF2-40B4-BE49-F238E27FC236}">
                <a16:creationId xmlns:a16="http://schemas.microsoft.com/office/drawing/2014/main" id="{8B3F52FC-C8CE-4DF4-BCAF-C4CF4810ADE0}"/>
              </a:ext>
            </a:extLst>
          </p:cNvPr>
          <p:cNvSpPr/>
          <p:nvPr/>
        </p:nvSpPr>
        <p:spPr>
          <a:xfrm>
            <a:off x="9398063"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统计</a:t>
            </a:r>
          </a:p>
        </p:txBody>
      </p:sp>
      <p:sp>
        <p:nvSpPr>
          <p:cNvPr id="22" name="矩形: 圆角 21">
            <a:extLst>
              <a:ext uri="{FF2B5EF4-FFF2-40B4-BE49-F238E27FC236}">
                <a16:creationId xmlns:a16="http://schemas.microsoft.com/office/drawing/2014/main" id="{808E1170-35CA-4C71-A461-3109B31EADAA}"/>
              </a:ext>
            </a:extLst>
          </p:cNvPr>
          <p:cNvSpPr/>
          <p:nvPr/>
        </p:nvSpPr>
        <p:spPr>
          <a:xfrm>
            <a:off x="5385054" y="621792"/>
            <a:ext cx="1187577" cy="4998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线性代数</a:t>
            </a:r>
          </a:p>
        </p:txBody>
      </p:sp>
      <p:sp>
        <p:nvSpPr>
          <p:cNvPr id="24" name="矩形: 圆角 23">
            <a:extLst>
              <a:ext uri="{FF2B5EF4-FFF2-40B4-BE49-F238E27FC236}">
                <a16:creationId xmlns:a16="http://schemas.microsoft.com/office/drawing/2014/main" id="{403C03F5-D766-4C41-A048-4540858B7558}"/>
              </a:ext>
            </a:extLst>
          </p:cNvPr>
          <p:cNvSpPr/>
          <p:nvPr/>
        </p:nvSpPr>
        <p:spPr>
          <a:xfrm>
            <a:off x="10731118" y="621792"/>
            <a:ext cx="1187577" cy="49987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机器学习</a:t>
            </a:r>
          </a:p>
        </p:txBody>
      </p:sp>
      <p:sp>
        <p:nvSpPr>
          <p:cNvPr id="8" name="内容占位符 7">
            <a:extLst>
              <a:ext uri="{FF2B5EF4-FFF2-40B4-BE49-F238E27FC236}">
                <a16:creationId xmlns:a16="http://schemas.microsoft.com/office/drawing/2014/main" id="{7993049E-3900-44CE-A933-736091701AAB}"/>
              </a:ext>
            </a:extLst>
          </p:cNvPr>
          <p:cNvSpPr>
            <a:spLocks noGrp="1"/>
          </p:cNvSpPr>
          <p:nvPr>
            <p:ph sz="quarter" idx="15"/>
          </p:nvPr>
        </p:nvSpPr>
        <p:spPr>
          <a:xfrm>
            <a:off x="571500" y="1331638"/>
            <a:ext cx="6609588" cy="5211257"/>
          </a:xfrm>
        </p:spPr>
        <p:txBody>
          <a:bodyPr>
            <a:normAutofit lnSpcReduction="10000"/>
          </a:bodyPr>
          <a:lstStyle/>
          <a:p>
            <a:r>
              <a:rPr lang="zh-CN" altLang="en-US" sz="2400" dirty="0">
                <a:solidFill>
                  <a:srgbClr val="C00000"/>
                </a:solidFill>
              </a:rPr>
              <a:t>机器学习</a:t>
            </a:r>
            <a:r>
              <a:rPr lang="zh-CN" altLang="en-US" sz="2400" dirty="0"/>
              <a:t>是人工智能的一个分支。人工智能的研究历史有着一条从以“推理”为重点，到以“知识”为重点，再到以“学习”为重点的自然、清晰的脉络。显然，机器学习是实现人工智能的一个途径，即以机器学习为手段解决人工智能中的问题。机器学习在近</a:t>
            </a:r>
            <a:r>
              <a:rPr lang="en-US" altLang="zh-CN" sz="2400" dirty="0"/>
              <a:t>30</a:t>
            </a:r>
            <a:r>
              <a:rPr lang="zh-CN" altLang="en-US" sz="2400" dirty="0"/>
              <a:t>多年已发展为一门多领域交叉学科。</a:t>
            </a:r>
            <a:endParaRPr lang="en-US" altLang="zh-CN" sz="2400" dirty="0"/>
          </a:p>
          <a:p>
            <a:r>
              <a:rPr lang="zh-CN" altLang="en-US" sz="2400" dirty="0"/>
              <a:t>机器学习已广泛应用于数据挖掘、计算机视觉、自然语言处理、生物特征识别、搜索引擎、医学诊断、检测信用卡欺诈、证券市场分析、</a:t>
            </a:r>
            <a:r>
              <a:rPr lang="en-US" altLang="zh-CN" sz="2400" dirty="0"/>
              <a:t>DNA</a:t>
            </a:r>
            <a:r>
              <a:rPr lang="zh-CN" altLang="en-US" sz="2400" dirty="0"/>
              <a:t>序列测序、语音和手写识别、战略游戏和机器人等领域。</a:t>
            </a:r>
            <a:endParaRPr lang="en-US" altLang="zh-CN" sz="2400" dirty="0"/>
          </a:p>
          <a:p>
            <a:endParaRPr lang="en-US" altLang="zh-CN" sz="2400" dirty="0"/>
          </a:p>
        </p:txBody>
      </p:sp>
      <p:pic>
        <p:nvPicPr>
          <p:cNvPr id="4098" name="Picture 2" descr="吴恩达机器学习课程：直觉问答- 知乎">
            <a:extLst>
              <a:ext uri="{FF2B5EF4-FFF2-40B4-BE49-F238E27FC236}">
                <a16:creationId xmlns:a16="http://schemas.microsoft.com/office/drawing/2014/main" id="{467CE80D-2ABE-4AB9-8AED-0F9BCD7BE78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294435" y="1962912"/>
            <a:ext cx="4708921" cy="293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967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318878"/>
            <a:ext cx="4801847" cy="755650"/>
          </a:xfrm>
        </p:spPr>
        <p:txBody>
          <a:bodyPr>
            <a:normAutofit/>
          </a:bodyPr>
          <a:lstStyle/>
          <a:p>
            <a:r>
              <a:rPr lang="zh-CN" altLang="en-US" dirty="0"/>
              <a:t>数据采集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1395323"/>
            <a:ext cx="4801847" cy="755650"/>
          </a:xfrm>
        </p:spPr>
        <p:txBody>
          <a:bodyPr>
            <a:normAutofit/>
          </a:bodyPr>
          <a:lstStyle/>
          <a:p>
            <a:r>
              <a:rPr lang="zh-CN" altLang="en-US" dirty="0"/>
              <a:t>数据存储</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2471768"/>
            <a:ext cx="4801847" cy="755650"/>
          </a:xfrm>
        </p:spPr>
        <p:txBody>
          <a:bodyPr>
            <a:normAutofit/>
          </a:bodyPr>
          <a:lstStyle/>
          <a:p>
            <a:pPr marL="0" indent="0">
              <a:buNone/>
            </a:pPr>
            <a:r>
              <a:rPr lang="zh-CN" altLang="en-US" dirty="0"/>
              <a:t>数据管理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367646"/>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1444091"/>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2520536"/>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6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数据的全生命周期管理</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3548213"/>
            <a:ext cx="4801847" cy="755650"/>
          </a:xfrm>
        </p:spPr>
        <p:txBody>
          <a:bodyPr>
            <a:normAutofit/>
          </a:bodyPr>
          <a:lstStyle/>
          <a:p>
            <a:pPr marL="0" indent="0">
              <a:buNone/>
            </a:pPr>
            <a:r>
              <a:rPr lang="zh-CN" altLang="en-US" dirty="0"/>
              <a:t>数据计算</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3596981"/>
            <a:ext cx="741082" cy="755650"/>
          </a:xfrm>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a:xfrm>
            <a:off x="6295131" y="4624658"/>
            <a:ext cx="4801847" cy="755650"/>
          </a:xfrm>
        </p:spPr>
        <p:txBody>
          <a:bodyPr>
            <a:normAutofit/>
          </a:bodyPr>
          <a:lstStyle/>
          <a:p>
            <a:pPr marL="0" indent="0">
              <a:buNone/>
            </a:pPr>
            <a:r>
              <a:rPr lang="zh-CN" altLang="en-US" dirty="0"/>
              <a:t>数据分析</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a:xfrm>
            <a:off x="5084074" y="4673426"/>
            <a:ext cx="741082" cy="755650"/>
          </a:xfrm>
        </p:spPr>
        <p:txBody>
          <a:bodyPr/>
          <a:lstStyle/>
          <a:p>
            <a:r>
              <a:rPr lang="en-US" altLang="zh-CN" dirty="0"/>
              <a:t>5</a:t>
            </a:r>
            <a:endParaRPr lang="zh-CN" altLang="en-US" dirty="0"/>
          </a:p>
        </p:txBody>
      </p:sp>
      <p:sp>
        <p:nvSpPr>
          <p:cNvPr id="17" name="文本占位符 11">
            <a:extLst>
              <a:ext uri="{FF2B5EF4-FFF2-40B4-BE49-F238E27FC236}">
                <a16:creationId xmlns:a16="http://schemas.microsoft.com/office/drawing/2014/main" id="{17A388C0-C568-4C37-960E-73F550A7CE00}"/>
              </a:ext>
            </a:extLst>
          </p:cNvPr>
          <p:cNvSpPr txBox="1">
            <a:spLocks/>
          </p:cNvSpPr>
          <p:nvPr/>
        </p:nvSpPr>
        <p:spPr>
          <a:xfrm>
            <a:off x="5084074" y="5749871"/>
            <a:ext cx="741082" cy="755650"/>
          </a:xfrm>
          <a:prstGeom prst="rect">
            <a:avLst/>
          </a:prstGeom>
        </p:spPr>
        <p:txBody>
          <a:bodyPr vert="horz" lIns="91440" tIns="45720" rIns="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6000" b="0" i="0" kern="12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6</a:t>
            </a:r>
            <a:endParaRPr lang="zh-CN" altLang="en-US" dirty="0"/>
          </a:p>
        </p:txBody>
      </p:sp>
      <p:sp>
        <p:nvSpPr>
          <p:cNvPr id="18" name="文本占位符 3">
            <a:extLst>
              <a:ext uri="{FF2B5EF4-FFF2-40B4-BE49-F238E27FC236}">
                <a16:creationId xmlns:a16="http://schemas.microsoft.com/office/drawing/2014/main" id="{AA0CF6F2-0543-4601-9945-6914A92A4971}"/>
              </a:ext>
            </a:extLst>
          </p:cNvPr>
          <p:cNvSpPr txBox="1">
            <a:spLocks/>
          </p:cNvSpPr>
          <p:nvPr/>
        </p:nvSpPr>
        <p:spPr>
          <a:xfrm>
            <a:off x="6295130" y="5701103"/>
            <a:ext cx="4801847" cy="7556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400" b="0" i="0" kern="1200" noProof="0" dirty="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t>数据展示</a:t>
            </a:r>
          </a:p>
        </p:txBody>
      </p:sp>
    </p:spTree>
    <p:extLst>
      <p:ext uri="{BB962C8B-B14F-4D97-AF65-F5344CB8AC3E}">
        <p14:creationId xmlns:p14="http://schemas.microsoft.com/office/powerpoint/2010/main" val="74041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三种类型的大数据</a:t>
            </a:r>
          </a:p>
        </p:txBody>
      </p:sp>
      <p:graphicFrame>
        <p:nvGraphicFramePr>
          <p:cNvPr id="2" name="图示 1">
            <a:extLst>
              <a:ext uri="{FF2B5EF4-FFF2-40B4-BE49-F238E27FC236}">
                <a16:creationId xmlns:a16="http://schemas.microsoft.com/office/drawing/2014/main" id="{A5553D91-CFD5-44F7-87BD-589BC48F1D75}"/>
              </a:ext>
            </a:extLst>
          </p:cNvPr>
          <p:cNvGraphicFramePr/>
          <p:nvPr>
            <p:extLst>
              <p:ext uri="{D42A27DB-BD31-4B8C-83A1-F6EECF244321}">
                <p14:modId xmlns:p14="http://schemas.microsoft.com/office/powerpoint/2010/main" val="4225607958"/>
              </p:ext>
            </p:extLst>
          </p:nvPr>
        </p:nvGraphicFramePr>
        <p:xfrm>
          <a:off x="571500" y="841586"/>
          <a:ext cx="11230356" cy="4822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2347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什么是数据可视化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9" name="内容占位符 2">
            <a:extLst>
              <a:ext uri="{FF2B5EF4-FFF2-40B4-BE49-F238E27FC236}">
                <a16:creationId xmlns:a16="http://schemas.microsoft.com/office/drawing/2014/main" id="{46D86567-E356-430A-A636-1B7725F3C149}"/>
              </a:ext>
            </a:extLst>
          </p:cNvPr>
          <p:cNvSpPr txBox="1">
            <a:spLocks/>
          </p:cNvSpPr>
          <p:nvPr/>
        </p:nvSpPr>
        <p:spPr>
          <a:xfrm>
            <a:off x="789432" y="919735"/>
            <a:ext cx="10613136" cy="3359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zh-CN" sz="2800" dirty="0">
                <a:solidFill>
                  <a:srgbClr val="C00000"/>
                </a:solidFill>
                <a:latin typeface="+mj-lt"/>
                <a:ea typeface="黑体" pitchFamily="49" charset="-122"/>
              </a:rPr>
              <a:t>数据可视化</a:t>
            </a:r>
            <a:r>
              <a:rPr lang="zh-CN" altLang="zh-CN" sz="2800" dirty="0">
                <a:latin typeface="+mj-lt"/>
                <a:ea typeface="黑体" pitchFamily="49" charset="-122"/>
              </a:rPr>
              <a:t>是利用计算机图形学和图像处理技术，将数据转换为图形或者图像在屏幕上显示出来进行交互处理的理论方法和技术。</a:t>
            </a:r>
            <a:endParaRPr lang="en-US" altLang="zh-CN" sz="2800" dirty="0">
              <a:latin typeface="+mj-lt"/>
              <a:ea typeface="黑体" pitchFamily="49" charset="-122"/>
            </a:endParaRPr>
          </a:p>
          <a:p>
            <a:pPr>
              <a:lnSpc>
                <a:spcPct val="110000"/>
              </a:lnSpc>
            </a:pPr>
            <a:r>
              <a:rPr lang="zh-CN" altLang="zh-CN" sz="2800" dirty="0">
                <a:latin typeface="+mj-lt"/>
                <a:ea typeface="黑体" pitchFamily="49" charset="-122"/>
              </a:rPr>
              <a:t>数据可视化是一种能很好展示大数据</a:t>
            </a:r>
            <a:r>
              <a:rPr lang="zh-CN" altLang="en-US" sz="2800" dirty="0">
                <a:latin typeface="+mj-lt"/>
                <a:ea typeface="黑体" pitchFamily="49" charset="-122"/>
              </a:rPr>
              <a:t>、</a:t>
            </a:r>
            <a:r>
              <a:rPr lang="zh-CN" altLang="zh-CN" sz="2800" dirty="0">
                <a:latin typeface="+mj-lt"/>
                <a:ea typeface="黑体" pitchFamily="49" charset="-122"/>
              </a:rPr>
              <a:t>处理大数据的方法。</a:t>
            </a:r>
            <a:endParaRPr lang="en-US" altLang="zh-CN" sz="2800" dirty="0">
              <a:latin typeface="+mj-lt"/>
              <a:ea typeface="黑体" pitchFamily="49" charset="-122"/>
            </a:endParaRPr>
          </a:p>
          <a:p>
            <a:pPr>
              <a:lnSpc>
                <a:spcPct val="110000"/>
              </a:lnSpc>
            </a:pPr>
            <a:r>
              <a:rPr lang="zh-CN" altLang="en-US" sz="2800" dirty="0">
                <a:latin typeface="+mj-lt"/>
                <a:ea typeface="黑体" pitchFamily="49" charset="-122"/>
              </a:rPr>
              <a:t>数据可视化不仅是一种工具和技术，同时作是一种表达数据的方式，它是对现实世界的抽象表达。</a:t>
            </a:r>
          </a:p>
          <a:p>
            <a:pPr>
              <a:lnSpc>
                <a:spcPct val="110000"/>
              </a:lnSpc>
            </a:pPr>
            <a:r>
              <a:rPr lang="zh-CN" altLang="en-US" sz="2800" dirty="0">
                <a:latin typeface="+mj-lt"/>
                <a:ea typeface="黑体" pitchFamily="49" charset="-122"/>
              </a:rPr>
              <a:t>数据可视化像文字一样，为我们讲述各种各样的故事。</a:t>
            </a:r>
          </a:p>
          <a:p>
            <a:pPr>
              <a:lnSpc>
                <a:spcPct val="110000"/>
              </a:lnSpc>
            </a:pPr>
            <a:endParaRPr lang="en-US" altLang="zh-CN" sz="2800" dirty="0">
              <a:latin typeface="+mj-lt"/>
              <a:ea typeface="黑体" pitchFamily="49" charset="-122"/>
            </a:endParaRPr>
          </a:p>
        </p:txBody>
      </p:sp>
      <p:pic>
        <p:nvPicPr>
          <p:cNvPr id="5" name="Picture 2">
            <a:extLst>
              <a:ext uri="{FF2B5EF4-FFF2-40B4-BE49-F238E27FC236}">
                <a16:creationId xmlns:a16="http://schemas.microsoft.com/office/drawing/2014/main" id="{AA250738-5BB0-4877-86F7-DECF6EB4C5C9}"/>
              </a:ext>
            </a:extLst>
          </p:cNvPr>
          <p:cNvPicPr>
            <a:picLocks noChangeAspect="1" noChangeArrowheads="1"/>
          </p:cNvPicPr>
          <p:nvPr/>
        </p:nvPicPr>
        <p:blipFill>
          <a:blip r:embed="rId2" cstate="print"/>
          <a:srcRect/>
          <a:stretch>
            <a:fillRect/>
          </a:stretch>
        </p:blipFill>
        <p:spPr bwMode="auto">
          <a:xfrm>
            <a:off x="1951498" y="4547616"/>
            <a:ext cx="3602704" cy="2023872"/>
          </a:xfrm>
          <a:prstGeom prst="rect">
            <a:avLst/>
          </a:prstGeom>
          <a:noFill/>
          <a:ln w="9525">
            <a:noFill/>
            <a:miter lim="800000"/>
            <a:headEnd/>
            <a:tailEnd/>
          </a:ln>
        </p:spPr>
      </p:pic>
    </p:spTree>
    <p:extLst>
      <p:ext uri="{BB962C8B-B14F-4D97-AF65-F5344CB8AC3E}">
        <p14:creationId xmlns:p14="http://schemas.microsoft.com/office/powerpoint/2010/main" val="3942858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什么是数据可视化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pic>
        <p:nvPicPr>
          <p:cNvPr id="5122" name="Picture 2" descr="William Playfair — playfair prize">
            <a:extLst>
              <a:ext uri="{FF2B5EF4-FFF2-40B4-BE49-F238E27FC236}">
                <a16:creationId xmlns:a16="http://schemas.microsoft.com/office/drawing/2014/main" id="{032BAFC5-7B6A-455A-B63C-A23F75FCB00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735245" y="924654"/>
            <a:ext cx="1853184" cy="19883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illiam Playfair - Wikipedia">
            <a:extLst>
              <a:ext uri="{FF2B5EF4-FFF2-40B4-BE49-F238E27FC236}">
                <a16:creationId xmlns:a16="http://schemas.microsoft.com/office/drawing/2014/main" id="{6407015C-3462-4A41-96E1-5E55DBDFCF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2308" y="901637"/>
            <a:ext cx="6976386" cy="515355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EE519EB-5A0F-4F37-A569-050737079DD0}"/>
              </a:ext>
            </a:extLst>
          </p:cNvPr>
          <p:cNvSpPr txBox="1"/>
          <p:nvPr/>
        </p:nvSpPr>
        <p:spPr>
          <a:xfrm>
            <a:off x="8743188" y="2912966"/>
            <a:ext cx="1837298" cy="646331"/>
          </a:xfrm>
          <a:prstGeom prst="rect">
            <a:avLst/>
          </a:prstGeom>
          <a:noFill/>
        </p:spPr>
        <p:txBody>
          <a:bodyPr wrap="none" rtlCol="0">
            <a:spAutoFit/>
          </a:bodyPr>
          <a:lstStyle/>
          <a:p>
            <a:pPr algn="ctr"/>
            <a:r>
              <a:rPr lang="en-US" altLang="zh-CN" sz="2000" i="1" dirty="0">
                <a:solidFill>
                  <a:schemeClr val="tx2"/>
                </a:solidFill>
                <a:latin typeface="Calibri" panose="020F0502020204030204" pitchFamily="34" charset="0"/>
                <a:cs typeface="Calibri" panose="020F0502020204030204" pitchFamily="34" charset="0"/>
              </a:rPr>
              <a:t>William Playfair</a:t>
            </a:r>
          </a:p>
          <a:p>
            <a:pPr algn="ctr"/>
            <a:r>
              <a:rPr lang="en-US" altLang="zh-CN" sz="1600" i="1" dirty="0">
                <a:solidFill>
                  <a:schemeClr val="tx2"/>
                </a:solidFill>
                <a:latin typeface="Calibri" panose="020F0502020204030204" pitchFamily="34" charset="0"/>
                <a:cs typeface="Calibri" panose="020F0502020204030204" pitchFamily="34" charset="0"/>
              </a:rPr>
              <a:t>(1759 – 1823)</a:t>
            </a:r>
            <a:endParaRPr lang="zh-CN" altLang="en-US" sz="1600" i="1" dirty="0">
              <a:solidFill>
                <a:schemeClr val="tx2"/>
              </a:solidFill>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23BB20CA-3A96-4DCD-90D9-B6918F2DE22A}"/>
              </a:ext>
            </a:extLst>
          </p:cNvPr>
          <p:cNvSpPr txBox="1"/>
          <p:nvPr/>
        </p:nvSpPr>
        <p:spPr>
          <a:xfrm>
            <a:off x="7556502" y="3945034"/>
            <a:ext cx="4490998" cy="1015663"/>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solidFill>
                  <a:schemeClr val="tx2"/>
                </a:solidFill>
                <a:latin typeface="黑体" panose="02010609060101010101" pitchFamily="49" charset="-122"/>
                <a:ea typeface="黑体" panose="02010609060101010101" pitchFamily="49" charset="-122"/>
              </a:rPr>
              <a:t>统计制图法的创始人</a:t>
            </a:r>
            <a:endParaRPr lang="en-US" altLang="zh-CN" sz="2000" dirty="0">
              <a:solidFill>
                <a:schemeClr val="tx2"/>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a:solidFill>
                  <a:schemeClr val="tx2"/>
                </a:solidFill>
                <a:latin typeface="黑体" panose="02010609060101010101" pitchFamily="49" charset="-122"/>
                <a:ea typeface="黑体" panose="02010609060101010101" pitchFamily="49" charset="-122"/>
              </a:rPr>
              <a:t>创造了世界上第一张有意义的线图、柱图、饼图和面积图</a:t>
            </a:r>
          </a:p>
        </p:txBody>
      </p:sp>
    </p:spTree>
    <p:extLst>
      <p:ext uri="{BB962C8B-B14F-4D97-AF65-F5344CB8AC3E}">
        <p14:creationId xmlns:p14="http://schemas.microsoft.com/office/powerpoint/2010/main" val="1918227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什么是数据可视化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2" name="文本框 1">
            <a:extLst>
              <a:ext uri="{FF2B5EF4-FFF2-40B4-BE49-F238E27FC236}">
                <a16:creationId xmlns:a16="http://schemas.microsoft.com/office/drawing/2014/main" id="{3EE519EB-5A0F-4F37-A569-050737079DD0}"/>
              </a:ext>
            </a:extLst>
          </p:cNvPr>
          <p:cNvSpPr txBox="1"/>
          <p:nvPr/>
        </p:nvSpPr>
        <p:spPr>
          <a:xfrm>
            <a:off x="8498349" y="2912966"/>
            <a:ext cx="2326984" cy="646331"/>
          </a:xfrm>
          <a:prstGeom prst="rect">
            <a:avLst/>
          </a:prstGeom>
          <a:noFill/>
        </p:spPr>
        <p:txBody>
          <a:bodyPr wrap="none" rtlCol="0">
            <a:spAutoFit/>
          </a:bodyPr>
          <a:lstStyle/>
          <a:p>
            <a:pPr algn="ctr"/>
            <a:r>
              <a:rPr lang="en-US" altLang="zh-CN" sz="2000" i="1" dirty="0">
                <a:solidFill>
                  <a:schemeClr val="tx2"/>
                </a:solidFill>
                <a:latin typeface="Calibri" panose="020F0502020204030204" pitchFamily="34" charset="0"/>
                <a:cs typeface="Calibri" panose="020F0502020204030204" pitchFamily="34" charset="0"/>
              </a:rPr>
              <a:t>Florence Nightingale</a:t>
            </a:r>
          </a:p>
          <a:p>
            <a:pPr algn="ctr"/>
            <a:r>
              <a:rPr lang="en-US" altLang="zh-CN" sz="1600" i="1" dirty="0">
                <a:solidFill>
                  <a:schemeClr val="tx2"/>
                </a:solidFill>
                <a:latin typeface="Calibri" panose="020F0502020204030204" pitchFamily="34" charset="0"/>
                <a:cs typeface="Calibri" panose="020F0502020204030204" pitchFamily="34" charset="0"/>
              </a:rPr>
              <a:t>(1820 – 1910)</a:t>
            </a:r>
            <a:endParaRPr lang="zh-CN" altLang="en-US" sz="1600" i="1" dirty="0">
              <a:solidFill>
                <a:schemeClr val="tx2"/>
              </a:solidFill>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23BB20CA-3A96-4DCD-90D9-B6918F2DE22A}"/>
              </a:ext>
            </a:extLst>
          </p:cNvPr>
          <p:cNvSpPr txBox="1"/>
          <p:nvPr/>
        </p:nvSpPr>
        <p:spPr>
          <a:xfrm>
            <a:off x="7556502" y="3945034"/>
            <a:ext cx="4490998"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solidFill>
                  <a:schemeClr val="tx2"/>
                </a:solidFill>
                <a:latin typeface="黑体" panose="02010609060101010101" pitchFamily="49" charset="-122"/>
                <a:ea typeface="黑体" panose="02010609060101010101" pitchFamily="49" charset="-122"/>
              </a:rPr>
              <a:t>极坐标形式圆饼图的创始人</a:t>
            </a:r>
            <a:endParaRPr lang="en-US" altLang="zh-CN" sz="2000" dirty="0">
              <a:solidFill>
                <a:schemeClr val="tx2"/>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a:solidFill>
                  <a:schemeClr val="tx2"/>
                </a:solidFill>
                <a:latin typeface="黑体" panose="02010609060101010101" pitchFamily="49" charset="-122"/>
                <a:ea typeface="黑体" panose="02010609060101010101" pitchFamily="49" charset="-122"/>
              </a:rPr>
              <a:t>左图为“东部军队死亡原因统计图”</a:t>
            </a:r>
          </a:p>
        </p:txBody>
      </p:sp>
      <p:pic>
        <p:nvPicPr>
          <p:cNvPr id="6146" name="Picture 2">
            <a:extLst>
              <a:ext uri="{FF2B5EF4-FFF2-40B4-BE49-F238E27FC236}">
                <a16:creationId xmlns:a16="http://schemas.microsoft.com/office/drawing/2014/main" id="{7392F5AC-A9F3-46F1-A6CE-9967752F26B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71500" y="1258947"/>
            <a:ext cx="6910009" cy="43401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4993C4C-D4DF-48A9-A393-D3E4DAAC53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83118" y="951218"/>
            <a:ext cx="1357437" cy="188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94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什么是数据可视化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2" name="文本框 1">
            <a:extLst>
              <a:ext uri="{FF2B5EF4-FFF2-40B4-BE49-F238E27FC236}">
                <a16:creationId xmlns:a16="http://schemas.microsoft.com/office/drawing/2014/main" id="{3EE519EB-5A0F-4F37-A569-050737079DD0}"/>
              </a:ext>
            </a:extLst>
          </p:cNvPr>
          <p:cNvSpPr txBox="1"/>
          <p:nvPr/>
        </p:nvSpPr>
        <p:spPr>
          <a:xfrm>
            <a:off x="8399316" y="2912966"/>
            <a:ext cx="2525050" cy="646331"/>
          </a:xfrm>
          <a:prstGeom prst="rect">
            <a:avLst/>
          </a:prstGeom>
          <a:noFill/>
        </p:spPr>
        <p:txBody>
          <a:bodyPr wrap="none" rtlCol="0">
            <a:spAutoFit/>
          </a:bodyPr>
          <a:lstStyle/>
          <a:p>
            <a:pPr algn="ctr"/>
            <a:r>
              <a:rPr lang="en-US" altLang="zh-CN" sz="2000" i="1" dirty="0">
                <a:solidFill>
                  <a:schemeClr val="tx2"/>
                </a:solidFill>
                <a:latin typeface="Calibri" panose="020F0502020204030204" pitchFamily="34" charset="0"/>
                <a:cs typeface="Calibri" panose="020F0502020204030204" pitchFamily="34" charset="0"/>
              </a:rPr>
              <a:t>Charles Joseph Minard</a:t>
            </a:r>
          </a:p>
          <a:p>
            <a:pPr algn="ctr"/>
            <a:r>
              <a:rPr lang="en-US" altLang="zh-CN" sz="1600" i="1" dirty="0">
                <a:solidFill>
                  <a:schemeClr val="tx2"/>
                </a:solidFill>
                <a:latin typeface="Calibri" panose="020F0502020204030204" pitchFamily="34" charset="0"/>
                <a:cs typeface="Calibri" panose="020F0502020204030204" pitchFamily="34" charset="0"/>
              </a:rPr>
              <a:t>(1781 – 1870)</a:t>
            </a:r>
            <a:endParaRPr lang="zh-CN" altLang="en-US" sz="1600" i="1" dirty="0">
              <a:solidFill>
                <a:schemeClr val="tx2"/>
              </a:solidFill>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23BB20CA-3A96-4DCD-90D9-B6918F2DE22A}"/>
              </a:ext>
            </a:extLst>
          </p:cNvPr>
          <p:cNvSpPr txBox="1"/>
          <p:nvPr/>
        </p:nvSpPr>
        <p:spPr>
          <a:xfrm>
            <a:off x="7628751" y="3726225"/>
            <a:ext cx="4490998"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schemeClr val="tx2"/>
                </a:solidFill>
                <a:latin typeface="黑体" panose="02010609060101010101" pitchFamily="49" charset="-122"/>
                <a:ea typeface="黑体" panose="02010609060101010101" pitchFamily="49" charset="-122"/>
              </a:rPr>
              <a:t>《1812</a:t>
            </a:r>
            <a:r>
              <a:rPr lang="zh-CN" altLang="en-US" sz="2000" dirty="0">
                <a:solidFill>
                  <a:schemeClr val="tx2"/>
                </a:solidFill>
                <a:latin typeface="黑体" panose="02010609060101010101" pitchFamily="49" charset="-122"/>
                <a:ea typeface="黑体" panose="02010609060101010101" pitchFamily="49" charset="-122"/>
              </a:rPr>
              <a:t>－</a:t>
            </a:r>
            <a:r>
              <a:rPr lang="en-US" altLang="zh-CN" sz="2000" dirty="0">
                <a:solidFill>
                  <a:schemeClr val="tx2"/>
                </a:solidFill>
                <a:latin typeface="黑体" panose="02010609060101010101" pitchFamily="49" charset="-122"/>
                <a:ea typeface="黑体" panose="02010609060101010101" pitchFamily="49" charset="-122"/>
              </a:rPr>
              <a:t>1813</a:t>
            </a:r>
            <a:r>
              <a:rPr lang="zh-CN" altLang="en-US" sz="2000" dirty="0">
                <a:solidFill>
                  <a:schemeClr val="tx2"/>
                </a:solidFill>
                <a:latin typeface="黑体" panose="02010609060101010101" pitchFamily="49" charset="-122"/>
                <a:ea typeface="黑体" panose="02010609060101010101" pitchFamily="49" charset="-122"/>
              </a:rPr>
              <a:t>对俄战争中法军人力持续损失示意图</a:t>
            </a:r>
            <a:r>
              <a:rPr lang="en-US" altLang="zh-CN" sz="2000" dirty="0">
                <a:solidFill>
                  <a:schemeClr val="tx2"/>
                </a:solidFill>
                <a:latin typeface="黑体" panose="02010609060101010101" pitchFamily="49" charset="-122"/>
                <a:ea typeface="黑体" panose="02010609060101010101" pitchFamily="49" charset="-122"/>
              </a:rPr>
              <a:t>》</a:t>
            </a:r>
            <a:r>
              <a:rPr lang="zh-CN" altLang="en-US" sz="2000" dirty="0">
                <a:solidFill>
                  <a:schemeClr val="tx2"/>
                </a:solidFill>
                <a:latin typeface="黑体" panose="02010609060101010101" pitchFamily="49" charset="-122"/>
                <a:ea typeface="黑体" panose="02010609060101010101" pitchFamily="49" charset="-122"/>
              </a:rPr>
              <a:t>：图中透过两个维度呈现了六种资料：拿破仑军的人数、距离、温度、经纬度、移动方向、以及时－地关系</a:t>
            </a:r>
          </a:p>
        </p:txBody>
      </p:sp>
      <p:pic>
        <p:nvPicPr>
          <p:cNvPr id="7170" name="Picture 2">
            <a:extLst>
              <a:ext uri="{FF2B5EF4-FFF2-40B4-BE49-F238E27FC236}">
                <a16:creationId xmlns:a16="http://schemas.microsoft.com/office/drawing/2014/main" id="{B7584C3C-98E6-40DE-BC91-45A01FA6360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500" y="1666480"/>
            <a:ext cx="7396806" cy="352504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Let's Steal From the Greatest Infographic Ever - Velocity Partners">
            <a:extLst>
              <a:ext uri="{FF2B5EF4-FFF2-40B4-BE49-F238E27FC236}">
                <a16:creationId xmlns:a16="http://schemas.microsoft.com/office/drawing/2014/main" id="{2539D2DA-24E9-488B-9713-78FCDB35E8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07730" y="864565"/>
            <a:ext cx="1508222" cy="192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64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为什么要数据可视化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pic>
        <p:nvPicPr>
          <p:cNvPr id="5" name="Picture 2">
            <a:extLst>
              <a:ext uri="{FF2B5EF4-FFF2-40B4-BE49-F238E27FC236}">
                <a16:creationId xmlns:a16="http://schemas.microsoft.com/office/drawing/2014/main" id="{704DE8BA-0A38-47B4-978E-E8406137256B}"/>
              </a:ext>
            </a:extLst>
          </p:cNvPr>
          <p:cNvPicPr>
            <a:picLocks noChangeAspect="1" noChangeArrowheads="1"/>
          </p:cNvPicPr>
          <p:nvPr/>
        </p:nvPicPr>
        <p:blipFill>
          <a:blip r:embed="rId2" cstate="print"/>
          <a:srcRect/>
          <a:stretch>
            <a:fillRect/>
          </a:stretch>
        </p:blipFill>
        <p:spPr bwMode="auto">
          <a:xfrm>
            <a:off x="1232821" y="1673434"/>
            <a:ext cx="5040058" cy="4381758"/>
          </a:xfrm>
          <a:prstGeom prst="rect">
            <a:avLst/>
          </a:prstGeom>
          <a:noFill/>
          <a:ln w="9525">
            <a:noFill/>
            <a:miter lim="800000"/>
            <a:headEnd/>
            <a:tailEnd/>
          </a:ln>
        </p:spPr>
      </p:pic>
      <p:sp>
        <p:nvSpPr>
          <p:cNvPr id="12" name="文本框 11">
            <a:extLst>
              <a:ext uri="{FF2B5EF4-FFF2-40B4-BE49-F238E27FC236}">
                <a16:creationId xmlns:a16="http://schemas.microsoft.com/office/drawing/2014/main" id="{9D539F9D-47B0-4AE1-8E0F-10D0F72E2852}"/>
              </a:ext>
            </a:extLst>
          </p:cNvPr>
          <p:cNvSpPr txBox="1"/>
          <p:nvPr/>
        </p:nvSpPr>
        <p:spPr>
          <a:xfrm>
            <a:off x="1558195" y="943186"/>
            <a:ext cx="9075610" cy="523220"/>
          </a:xfrm>
          <a:prstGeom prst="rect">
            <a:avLst/>
          </a:prstGeom>
          <a:noFill/>
        </p:spPr>
        <p:txBody>
          <a:bodyPr wrap="square">
            <a:spAutoFit/>
          </a:bodyPr>
          <a:lstStyle/>
          <a:p>
            <a:r>
              <a:rPr lang="zh-CN" altLang="en-US" sz="2800" dirty="0">
                <a:solidFill>
                  <a:schemeClr val="tx2"/>
                </a:solidFill>
                <a:latin typeface="+mj-lt"/>
                <a:ea typeface="黑体" pitchFamily="49" charset="-122"/>
              </a:rPr>
              <a:t>我们利用</a:t>
            </a:r>
            <a:r>
              <a:rPr lang="zh-CN" altLang="en-US" sz="2800" dirty="0">
                <a:solidFill>
                  <a:srgbClr val="C00000"/>
                </a:solidFill>
                <a:latin typeface="+mj-lt"/>
                <a:ea typeface="黑体" pitchFamily="49" charset="-122"/>
              </a:rPr>
              <a:t>视觉</a:t>
            </a:r>
            <a:r>
              <a:rPr lang="zh-CN" altLang="en-US" sz="2800" dirty="0">
                <a:solidFill>
                  <a:schemeClr val="tx2"/>
                </a:solidFill>
                <a:latin typeface="+mj-lt"/>
                <a:ea typeface="黑体" pitchFamily="49" charset="-122"/>
              </a:rPr>
              <a:t>获取的信息量，远远比别的感官要多得多。</a:t>
            </a:r>
            <a:endParaRPr lang="zh-CN" altLang="en-US" sz="2800" dirty="0">
              <a:solidFill>
                <a:schemeClr val="tx2"/>
              </a:solidFill>
            </a:endParaRPr>
          </a:p>
        </p:txBody>
      </p:sp>
      <p:pic>
        <p:nvPicPr>
          <p:cNvPr id="8194" name="Picture 2">
            <a:extLst>
              <a:ext uri="{FF2B5EF4-FFF2-40B4-BE49-F238E27FC236}">
                <a16:creationId xmlns:a16="http://schemas.microsoft.com/office/drawing/2014/main" id="{7FA8BB7E-3201-4CD1-9349-CE7FF85F3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56502" y="1814105"/>
            <a:ext cx="3706495" cy="264574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1B46BE7-E55F-47C9-A862-7192F3005E37}"/>
              </a:ext>
            </a:extLst>
          </p:cNvPr>
          <p:cNvSpPr txBox="1"/>
          <p:nvPr/>
        </p:nvSpPr>
        <p:spPr>
          <a:xfrm>
            <a:off x="6969538" y="4695486"/>
            <a:ext cx="4880421" cy="338554"/>
          </a:xfrm>
          <a:prstGeom prst="rect">
            <a:avLst/>
          </a:prstGeom>
          <a:noFill/>
        </p:spPr>
        <p:txBody>
          <a:bodyPr wrap="square">
            <a:spAutoFit/>
          </a:bodyPr>
          <a:lstStyle/>
          <a:p>
            <a:pPr algn="ctr"/>
            <a:r>
              <a:rPr lang="zh-CN" altLang="en-US" sz="1600" i="1" dirty="0">
                <a:latin typeface="微软雅黑" panose="020B0503020204020204" pitchFamily="34" charset="-122"/>
                <a:ea typeface="微软雅黑" panose="020B0503020204020204" pitchFamily="34" charset="-122"/>
              </a:rPr>
              <a:t>背侧皮质视觉路</a:t>
            </a:r>
            <a:r>
              <a:rPr lang="zh-CN" altLang="en-US" sz="1600" i="1" dirty="0">
                <a:solidFill>
                  <a:srgbClr val="00B050"/>
                </a:solidFill>
                <a:latin typeface="微软雅黑" panose="020B0503020204020204" pitchFamily="34" charset="-122"/>
                <a:ea typeface="微软雅黑" panose="020B0503020204020204" pitchFamily="34" charset="-122"/>
              </a:rPr>
              <a:t>（绿色）</a:t>
            </a:r>
            <a:r>
              <a:rPr lang="zh-CN" altLang="en-US" sz="1600" i="1" dirty="0">
                <a:latin typeface="微软雅黑" panose="020B0503020204020204" pitchFamily="34" charset="-122"/>
                <a:ea typeface="微软雅黑" panose="020B0503020204020204" pitchFamily="34" charset="-122"/>
              </a:rPr>
              <a:t>与腹侧皮质视觉路</a:t>
            </a:r>
            <a:r>
              <a:rPr lang="zh-CN" altLang="en-US" sz="1600" i="1" dirty="0">
                <a:solidFill>
                  <a:srgbClr val="7030A0"/>
                </a:solidFill>
                <a:latin typeface="微软雅黑" panose="020B0503020204020204" pitchFamily="34" charset="-122"/>
                <a:ea typeface="微软雅黑" panose="020B0503020204020204" pitchFamily="34" charset="-122"/>
              </a:rPr>
              <a:t>（紫色）</a:t>
            </a:r>
          </a:p>
        </p:txBody>
      </p:sp>
    </p:spTree>
    <p:extLst>
      <p:ext uri="{BB962C8B-B14F-4D97-AF65-F5344CB8AC3E}">
        <p14:creationId xmlns:p14="http://schemas.microsoft.com/office/powerpoint/2010/main" val="337298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为什么要数据可视化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12" name="文本框 11">
            <a:extLst>
              <a:ext uri="{FF2B5EF4-FFF2-40B4-BE49-F238E27FC236}">
                <a16:creationId xmlns:a16="http://schemas.microsoft.com/office/drawing/2014/main" id="{9D539F9D-47B0-4AE1-8E0F-10D0F72E2852}"/>
              </a:ext>
            </a:extLst>
          </p:cNvPr>
          <p:cNvSpPr txBox="1"/>
          <p:nvPr/>
        </p:nvSpPr>
        <p:spPr>
          <a:xfrm>
            <a:off x="1558195" y="943186"/>
            <a:ext cx="9075610" cy="523220"/>
          </a:xfrm>
          <a:prstGeom prst="rect">
            <a:avLst/>
          </a:prstGeom>
          <a:noFill/>
        </p:spPr>
        <p:txBody>
          <a:bodyPr wrap="square">
            <a:spAutoFit/>
          </a:bodyPr>
          <a:lstStyle/>
          <a:p>
            <a:pPr algn="ctr"/>
            <a:r>
              <a:rPr lang="zh-CN" altLang="en-US" sz="2800" dirty="0">
                <a:solidFill>
                  <a:schemeClr val="tx2"/>
                </a:solidFill>
                <a:latin typeface="+mj-lt"/>
                <a:ea typeface="黑体" pitchFamily="49" charset="-122"/>
              </a:rPr>
              <a:t>数据可视化能够帮助我们对数据有更加全面的认识。</a:t>
            </a:r>
            <a:endParaRPr lang="zh-CN" altLang="en-US" sz="2800" dirty="0">
              <a:solidFill>
                <a:schemeClr val="tx2"/>
              </a:solidFill>
            </a:endParaRPr>
          </a:p>
        </p:txBody>
      </p:sp>
      <p:pic>
        <p:nvPicPr>
          <p:cNvPr id="2" name="Picture 2">
            <a:extLst>
              <a:ext uri="{FF2B5EF4-FFF2-40B4-BE49-F238E27FC236}">
                <a16:creationId xmlns:a16="http://schemas.microsoft.com/office/drawing/2014/main" id="{EDC68B43-5310-4CD5-8545-CF15A3A7AAA0}"/>
              </a:ext>
            </a:extLst>
          </p:cNvPr>
          <p:cNvPicPr>
            <a:picLocks noChangeAspect="1" noChangeArrowheads="1"/>
          </p:cNvPicPr>
          <p:nvPr/>
        </p:nvPicPr>
        <p:blipFill>
          <a:blip r:embed="rId2" cstate="print"/>
          <a:srcRect/>
          <a:stretch>
            <a:fillRect/>
          </a:stretch>
        </p:blipFill>
        <p:spPr bwMode="auto">
          <a:xfrm>
            <a:off x="1273182" y="2025381"/>
            <a:ext cx="3984619" cy="2291639"/>
          </a:xfrm>
          <a:prstGeom prst="rect">
            <a:avLst/>
          </a:prstGeom>
          <a:noFill/>
          <a:ln w="9525">
            <a:noFill/>
            <a:miter lim="800000"/>
            <a:headEnd/>
            <a:tailEnd/>
          </a:ln>
        </p:spPr>
      </p:pic>
      <p:pic>
        <p:nvPicPr>
          <p:cNvPr id="3" name="Picture 3">
            <a:extLst>
              <a:ext uri="{FF2B5EF4-FFF2-40B4-BE49-F238E27FC236}">
                <a16:creationId xmlns:a16="http://schemas.microsoft.com/office/drawing/2014/main" id="{9892F6CB-EEC2-4900-8841-7B26A2227C0C}"/>
              </a:ext>
            </a:extLst>
          </p:cNvPr>
          <p:cNvPicPr>
            <a:picLocks noChangeAspect="1" noChangeArrowheads="1"/>
          </p:cNvPicPr>
          <p:nvPr/>
        </p:nvPicPr>
        <p:blipFill>
          <a:blip r:embed="rId3" cstate="print"/>
          <a:srcRect/>
          <a:stretch>
            <a:fillRect/>
          </a:stretch>
        </p:blipFill>
        <p:spPr bwMode="auto">
          <a:xfrm>
            <a:off x="6934200" y="2025381"/>
            <a:ext cx="4380854" cy="1944216"/>
          </a:xfrm>
          <a:prstGeom prst="rect">
            <a:avLst/>
          </a:prstGeom>
          <a:noFill/>
          <a:ln w="9525">
            <a:noFill/>
            <a:miter lim="800000"/>
            <a:headEnd/>
            <a:tailEnd/>
          </a:ln>
        </p:spPr>
      </p:pic>
      <p:pic>
        <p:nvPicPr>
          <p:cNvPr id="9218" name="Picture 2" descr="疑惑的表情图片大全及(第1页) - 一起扣扣网">
            <a:extLst>
              <a:ext uri="{FF2B5EF4-FFF2-40B4-BE49-F238E27FC236}">
                <a16:creationId xmlns:a16="http://schemas.microsoft.com/office/drawing/2014/main" id="{90FBBE32-7508-4FB7-9B94-9B7B87D5F42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80288" y="4684363"/>
            <a:ext cx="1477513" cy="1477513"/>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右 6">
            <a:extLst>
              <a:ext uri="{FF2B5EF4-FFF2-40B4-BE49-F238E27FC236}">
                <a16:creationId xmlns:a16="http://schemas.microsoft.com/office/drawing/2014/main" id="{D6D67955-A1D0-4640-80C1-F28A54E50168}"/>
              </a:ext>
            </a:extLst>
          </p:cNvPr>
          <p:cNvSpPr/>
          <p:nvPr/>
        </p:nvSpPr>
        <p:spPr>
          <a:xfrm>
            <a:off x="5606796" y="275517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20" name="Picture 4" descr="懂了.优秀_来看这">
            <a:extLst>
              <a:ext uri="{FF2B5EF4-FFF2-40B4-BE49-F238E27FC236}">
                <a16:creationId xmlns:a16="http://schemas.microsoft.com/office/drawing/2014/main" id="{7B070D6B-14AE-45A5-B3FF-6DACECAB5A8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072751" y="4181757"/>
            <a:ext cx="1242303" cy="127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008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为什么要数据可视化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12" name="文本框 11">
            <a:extLst>
              <a:ext uri="{FF2B5EF4-FFF2-40B4-BE49-F238E27FC236}">
                <a16:creationId xmlns:a16="http://schemas.microsoft.com/office/drawing/2014/main" id="{9D539F9D-47B0-4AE1-8E0F-10D0F72E2852}"/>
              </a:ext>
            </a:extLst>
          </p:cNvPr>
          <p:cNvSpPr txBox="1"/>
          <p:nvPr/>
        </p:nvSpPr>
        <p:spPr>
          <a:xfrm>
            <a:off x="1558195" y="943186"/>
            <a:ext cx="9075610" cy="523220"/>
          </a:xfrm>
          <a:prstGeom prst="rect">
            <a:avLst/>
          </a:prstGeom>
          <a:noFill/>
        </p:spPr>
        <p:txBody>
          <a:bodyPr wrap="square">
            <a:spAutoFit/>
          </a:bodyPr>
          <a:lstStyle/>
          <a:p>
            <a:pPr algn="ctr"/>
            <a:r>
              <a:rPr lang="zh-CN" altLang="en-US" sz="2800" dirty="0">
                <a:solidFill>
                  <a:schemeClr val="tx2"/>
                </a:solidFill>
                <a:latin typeface="+mj-lt"/>
                <a:ea typeface="黑体" pitchFamily="49" charset="-122"/>
              </a:rPr>
              <a:t>数据可视化能够在小空间中展示大规模数据。</a:t>
            </a:r>
            <a:endParaRPr lang="zh-CN" altLang="en-US" sz="2800" dirty="0">
              <a:solidFill>
                <a:schemeClr val="tx2"/>
              </a:solidFill>
            </a:endParaRPr>
          </a:p>
        </p:txBody>
      </p:sp>
      <p:pic>
        <p:nvPicPr>
          <p:cNvPr id="5" name="Picture 2">
            <a:extLst>
              <a:ext uri="{FF2B5EF4-FFF2-40B4-BE49-F238E27FC236}">
                <a16:creationId xmlns:a16="http://schemas.microsoft.com/office/drawing/2014/main" id="{C61F7340-B663-47C3-B50B-6E5801112F98}"/>
              </a:ext>
            </a:extLst>
          </p:cNvPr>
          <p:cNvPicPr>
            <a:picLocks noChangeAspect="1" noChangeArrowheads="1"/>
          </p:cNvPicPr>
          <p:nvPr/>
        </p:nvPicPr>
        <p:blipFill>
          <a:blip r:embed="rId2" cstate="print"/>
          <a:srcRect/>
          <a:stretch>
            <a:fillRect/>
          </a:stretch>
        </p:blipFill>
        <p:spPr bwMode="auto">
          <a:xfrm>
            <a:off x="2546967" y="1483609"/>
            <a:ext cx="7098065" cy="4163387"/>
          </a:xfrm>
          <a:prstGeom prst="rect">
            <a:avLst/>
          </a:prstGeom>
          <a:noFill/>
          <a:ln w="9525">
            <a:noFill/>
            <a:miter lim="800000"/>
            <a:headEnd/>
            <a:tailEnd/>
          </a:ln>
        </p:spPr>
      </p:pic>
    </p:spTree>
    <p:extLst>
      <p:ext uri="{BB962C8B-B14F-4D97-AF65-F5344CB8AC3E}">
        <p14:creationId xmlns:p14="http://schemas.microsoft.com/office/powerpoint/2010/main" val="4100149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为什么要数据可视化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12" name="文本框 11">
            <a:extLst>
              <a:ext uri="{FF2B5EF4-FFF2-40B4-BE49-F238E27FC236}">
                <a16:creationId xmlns:a16="http://schemas.microsoft.com/office/drawing/2014/main" id="{9D539F9D-47B0-4AE1-8E0F-10D0F72E2852}"/>
              </a:ext>
            </a:extLst>
          </p:cNvPr>
          <p:cNvSpPr txBox="1"/>
          <p:nvPr/>
        </p:nvSpPr>
        <p:spPr>
          <a:xfrm>
            <a:off x="1558195" y="943186"/>
            <a:ext cx="9075610" cy="523220"/>
          </a:xfrm>
          <a:prstGeom prst="rect">
            <a:avLst/>
          </a:prstGeom>
          <a:noFill/>
        </p:spPr>
        <p:txBody>
          <a:bodyPr wrap="square">
            <a:spAutoFit/>
          </a:bodyPr>
          <a:lstStyle/>
          <a:p>
            <a:pPr algn="ctr"/>
            <a:r>
              <a:rPr lang="zh-CN" altLang="en-US" sz="2800" dirty="0">
                <a:solidFill>
                  <a:schemeClr val="tx2"/>
                </a:solidFill>
                <a:latin typeface="+mj-lt"/>
                <a:ea typeface="黑体" pitchFamily="49" charset="-122"/>
              </a:rPr>
              <a:t>人类大脑在记忆能力的限制。</a:t>
            </a:r>
          </a:p>
        </p:txBody>
      </p:sp>
      <p:sp>
        <p:nvSpPr>
          <p:cNvPr id="7" name="文本框 6">
            <a:extLst>
              <a:ext uri="{FF2B5EF4-FFF2-40B4-BE49-F238E27FC236}">
                <a16:creationId xmlns:a16="http://schemas.microsoft.com/office/drawing/2014/main" id="{3E862430-8B97-432F-A989-473E321D97E4}"/>
              </a:ext>
            </a:extLst>
          </p:cNvPr>
          <p:cNvSpPr txBox="1"/>
          <p:nvPr/>
        </p:nvSpPr>
        <p:spPr>
          <a:xfrm>
            <a:off x="571500" y="1997774"/>
            <a:ext cx="5937504" cy="2716000"/>
          </a:xfrm>
          <a:prstGeom prst="rect">
            <a:avLst/>
          </a:prstGeom>
          <a:noFill/>
        </p:spPr>
        <p:txBody>
          <a:bodyPr wrap="square">
            <a:spAutoFit/>
          </a:bodyPr>
          <a:lstStyle/>
          <a:p>
            <a:pPr marL="457200" indent="-457200">
              <a:lnSpc>
                <a:spcPct val="120000"/>
              </a:lnSpc>
              <a:buFont typeface="Arial" panose="020B0604020202020204" pitchFamily="34" charset="0"/>
              <a:buChar char="•"/>
            </a:pPr>
            <a:r>
              <a:rPr lang="zh-CN" altLang="en-US" sz="2400" dirty="0">
                <a:solidFill>
                  <a:schemeClr val="tx2"/>
                </a:solidFill>
                <a:latin typeface="+mj-lt"/>
                <a:ea typeface="黑体" pitchFamily="49" charset="-122"/>
              </a:rPr>
              <a:t>人类的记忆能力是有限的，我们不可能记住所有的数据，单纯地记忆数据特征对我们来说也是不小的挑战。</a:t>
            </a:r>
            <a:endParaRPr lang="en-US" altLang="zh-CN" sz="2400" dirty="0">
              <a:solidFill>
                <a:schemeClr val="tx2"/>
              </a:solidFill>
              <a:latin typeface="+mj-lt"/>
              <a:ea typeface="黑体" pitchFamily="49" charset="-122"/>
            </a:endParaRPr>
          </a:p>
          <a:p>
            <a:pPr marL="457200" indent="-457200">
              <a:lnSpc>
                <a:spcPct val="120000"/>
              </a:lnSpc>
              <a:buFont typeface="Arial" panose="020B0604020202020204" pitchFamily="34" charset="0"/>
              <a:buChar char="•"/>
            </a:pPr>
            <a:r>
              <a:rPr lang="zh-CN" altLang="en-US" sz="2400" dirty="0">
                <a:solidFill>
                  <a:schemeClr val="tx2"/>
                </a:solidFill>
                <a:latin typeface="+mj-lt"/>
                <a:ea typeface="黑体" pitchFamily="49" charset="-122"/>
              </a:rPr>
              <a:t>俗话说的好，百闻不如一见。如果能够将数据总结到一张图表中，我们通过图像记忆，能更好地帮助我们记忆。</a:t>
            </a:r>
          </a:p>
        </p:txBody>
      </p:sp>
      <p:pic>
        <p:nvPicPr>
          <p:cNvPr id="10242" name="Picture 2">
            <a:extLst>
              <a:ext uri="{FF2B5EF4-FFF2-40B4-BE49-F238E27FC236}">
                <a16:creationId xmlns:a16="http://schemas.microsoft.com/office/drawing/2014/main" id="{FD8FACE2-6016-408D-887E-1179D784924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74376" y="1743646"/>
            <a:ext cx="5208073" cy="337070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257B467-EB84-460C-BA10-D113BEDE99B1}"/>
              </a:ext>
            </a:extLst>
          </p:cNvPr>
          <p:cNvSpPr txBox="1"/>
          <p:nvPr/>
        </p:nvSpPr>
        <p:spPr>
          <a:xfrm>
            <a:off x="8362749" y="5114353"/>
            <a:ext cx="2031325" cy="369332"/>
          </a:xfrm>
          <a:prstGeom prst="rect">
            <a:avLst/>
          </a:prstGeom>
          <a:noFill/>
        </p:spPr>
        <p:txBody>
          <a:bodyPr wrap="none" rtlCol="0">
            <a:spAutoFit/>
          </a:bodyPr>
          <a:lstStyle/>
          <a:p>
            <a:r>
              <a:rPr lang="zh-CN" altLang="en-US" i="1" dirty="0">
                <a:solidFill>
                  <a:schemeClr val="tx2"/>
                </a:solidFill>
                <a:latin typeface="微软雅黑" panose="020B0503020204020204" pitchFamily="34" charset="-122"/>
                <a:ea typeface="微软雅黑" panose="020B0503020204020204" pitchFamily="34" charset="-122"/>
              </a:rPr>
              <a:t>艾宾浩斯遗忘曲线</a:t>
            </a:r>
          </a:p>
        </p:txBody>
      </p:sp>
    </p:spTree>
    <p:extLst>
      <p:ext uri="{BB962C8B-B14F-4D97-AF65-F5344CB8AC3E}">
        <p14:creationId xmlns:p14="http://schemas.microsoft.com/office/powerpoint/2010/main" val="2776365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pic>
        <p:nvPicPr>
          <p:cNvPr id="2" name="Picture 2">
            <a:extLst>
              <a:ext uri="{FF2B5EF4-FFF2-40B4-BE49-F238E27FC236}">
                <a16:creationId xmlns:a16="http://schemas.microsoft.com/office/drawing/2014/main" id="{58257404-6137-4F1C-9B1D-320F4389DF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4759" y="689601"/>
            <a:ext cx="4303328" cy="2739399"/>
          </a:xfrm>
          <a:prstGeom prst="rect">
            <a:avLst/>
          </a:prstGeom>
          <a:noFill/>
          <a:ln w="9525">
            <a:noFill/>
            <a:miter lim="800000"/>
            <a:headEnd/>
            <a:tailEnd/>
          </a:ln>
        </p:spPr>
      </p:pic>
      <p:sp>
        <p:nvSpPr>
          <p:cNvPr id="5" name="矩形 4">
            <a:extLst>
              <a:ext uri="{FF2B5EF4-FFF2-40B4-BE49-F238E27FC236}">
                <a16:creationId xmlns:a16="http://schemas.microsoft.com/office/drawing/2014/main" id="{1D094916-94A6-4616-A43D-11E6EB2EC59D}"/>
              </a:ext>
            </a:extLst>
          </p:cNvPr>
          <p:cNvSpPr/>
          <p:nvPr/>
        </p:nvSpPr>
        <p:spPr>
          <a:xfrm>
            <a:off x="10414889" y="4924892"/>
            <a:ext cx="1292352" cy="4805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信息记录</a:t>
            </a:r>
          </a:p>
        </p:txBody>
      </p:sp>
      <p:pic>
        <p:nvPicPr>
          <p:cNvPr id="6" name="Picture 2">
            <a:extLst>
              <a:ext uri="{FF2B5EF4-FFF2-40B4-BE49-F238E27FC236}">
                <a16:creationId xmlns:a16="http://schemas.microsoft.com/office/drawing/2014/main" id="{D9BD4E4C-9CBE-42A2-8345-1B6BBBE4B5F8}"/>
              </a:ext>
            </a:extLst>
          </p:cNvPr>
          <p:cNvPicPr>
            <a:picLocks noChangeAspect="1" noChangeArrowheads="1"/>
          </p:cNvPicPr>
          <p:nvPr/>
        </p:nvPicPr>
        <p:blipFill>
          <a:blip r:embed="rId3" cstate="print"/>
          <a:srcRect/>
          <a:stretch>
            <a:fillRect/>
          </a:stretch>
        </p:blipFill>
        <p:spPr bwMode="auto">
          <a:xfrm>
            <a:off x="5069715" y="689601"/>
            <a:ext cx="6643209" cy="2739398"/>
          </a:xfrm>
          <a:prstGeom prst="rect">
            <a:avLst/>
          </a:prstGeom>
          <a:noFill/>
          <a:ln w="9525">
            <a:noFill/>
            <a:miter lim="800000"/>
            <a:headEnd/>
            <a:tailEnd/>
          </a:ln>
        </p:spPr>
      </p:pic>
      <p:pic>
        <p:nvPicPr>
          <p:cNvPr id="9" name="Picture 2">
            <a:extLst>
              <a:ext uri="{FF2B5EF4-FFF2-40B4-BE49-F238E27FC236}">
                <a16:creationId xmlns:a16="http://schemas.microsoft.com/office/drawing/2014/main" id="{C265E319-4055-4135-BC46-B3B04369DA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94807" y="3428999"/>
            <a:ext cx="4768780" cy="3146111"/>
          </a:xfrm>
          <a:prstGeom prst="rect">
            <a:avLst/>
          </a:prstGeom>
          <a:noFill/>
          <a:ln w="9525">
            <a:noFill/>
            <a:miter lim="800000"/>
            <a:headEnd/>
            <a:tailEnd/>
          </a:ln>
        </p:spPr>
      </p:pic>
    </p:spTree>
    <p:extLst>
      <p:ext uri="{BB962C8B-B14F-4D97-AF65-F5344CB8AC3E}">
        <p14:creationId xmlns:p14="http://schemas.microsoft.com/office/powerpoint/2010/main" val="340424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5" name="矩形 4">
            <a:extLst>
              <a:ext uri="{FF2B5EF4-FFF2-40B4-BE49-F238E27FC236}">
                <a16:creationId xmlns:a16="http://schemas.microsoft.com/office/drawing/2014/main" id="{1D094916-94A6-4616-A43D-11E6EB2EC59D}"/>
              </a:ext>
            </a:extLst>
          </p:cNvPr>
          <p:cNvSpPr/>
          <p:nvPr/>
        </p:nvSpPr>
        <p:spPr>
          <a:xfrm>
            <a:off x="10414889" y="4924892"/>
            <a:ext cx="1292352" cy="4805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分析推理</a:t>
            </a:r>
          </a:p>
        </p:txBody>
      </p:sp>
      <p:pic>
        <p:nvPicPr>
          <p:cNvPr id="10" name="图片 9">
            <a:extLst>
              <a:ext uri="{FF2B5EF4-FFF2-40B4-BE49-F238E27FC236}">
                <a16:creationId xmlns:a16="http://schemas.microsoft.com/office/drawing/2014/main" id="{DB23DFFF-9576-42C0-8532-6C48431FD785}"/>
              </a:ext>
            </a:extLst>
          </p:cNvPr>
          <p:cNvPicPr>
            <a:picLocks noChangeAspect="1"/>
          </p:cNvPicPr>
          <p:nvPr/>
        </p:nvPicPr>
        <p:blipFill>
          <a:blip r:embed="rId2"/>
          <a:stretch>
            <a:fillRect/>
          </a:stretch>
        </p:blipFill>
        <p:spPr>
          <a:xfrm>
            <a:off x="499871" y="685999"/>
            <a:ext cx="11192257" cy="4109523"/>
          </a:xfrm>
          <a:prstGeom prst="rect">
            <a:avLst/>
          </a:prstGeom>
        </p:spPr>
      </p:pic>
      <p:sp>
        <p:nvSpPr>
          <p:cNvPr id="12" name="文本框 11">
            <a:extLst>
              <a:ext uri="{FF2B5EF4-FFF2-40B4-BE49-F238E27FC236}">
                <a16:creationId xmlns:a16="http://schemas.microsoft.com/office/drawing/2014/main" id="{797CFE9C-7BCF-445A-91F5-D5D8C4E8828D}"/>
              </a:ext>
            </a:extLst>
          </p:cNvPr>
          <p:cNvSpPr txBox="1"/>
          <p:nvPr/>
        </p:nvSpPr>
        <p:spPr>
          <a:xfrm>
            <a:off x="2633472" y="5824359"/>
            <a:ext cx="2954655" cy="461665"/>
          </a:xfrm>
          <a:prstGeom prst="rect">
            <a:avLst/>
          </a:prstGeom>
          <a:noFill/>
        </p:spPr>
        <p:txBody>
          <a:bodyPr wrap="none" rtlCol="0">
            <a:spAutoFit/>
          </a:bodyPr>
          <a:lstStyle/>
          <a:p>
            <a:r>
              <a:rPr lang="zh-CN" altLang="en-US" sz="2400" dirty="0">
                <a:solidFill>
                  <a:srgbClr val="C00000"/>
                </a:solidFill>
                <a:latin typeface="黑体" panose="02010609060101010101" pitchFamily="49" charset="-122"/>
                <a:ea typeface="黑体" panose="02010609060101010101" pitchFamily="49" charset="-122"/>
              </a:rPr>
              <a:t>百度指数：新冠肺炎</a:t>
            </a:r>
          </a:p>
        </p:txBody>
      </p:sp>
    </p:spTree>
    <p:extLst>
      <p:ext uri="{BB962C8B-B14F-4D97-AF65-F5344CB8AC3E}">
        <p14:creationId xmlns:p14="http://schemas.microsoft.com/office/powerpoint/2010/main" val="248291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9" name="内容占位符 8">
            <a:extLst>
              <a:ext uri="{FF2B5EF4-FFF2-40B4-BE49-F238E27FC236}">
                <a16:creationId xmlns:a16="http://schemas.microsoft.com/office/drawing/2014/main" id="{0BA12582-50A1-48D2-A374-EB3C40C55F19}"/>
              </a:ext>
            </a:extLst>
          </p:cNvPr>
          <p:cNvSpPr>
            <a:spLocks noGrp="1"/>
          </p:cNvSpPr>
          <p:nvPr>
            <p:ph sz="quarter" idx="15"/>
          </p:nvPr>
        </p:nvSpPr>
        <p:spPr>
          <a:xfrm>
            <a:off x="609600" y="812800"/>
            <a:ext cx="10833100" cy="1467104"/>
          </a:xfrm>
        </p:spPr>
        <p:txBody>
          <a:bodyPr>
            <a:normAutofit/>
          </a:bodyPr>
          <a:lstStyle/>
          <a:p>
            <a:r>
              <a:rPr lang="zh-CN" altLang="en-US" dirty="0">
                <a:solidFill>
                  <a:srgbClr val="C00000"/>
                </a:solidFill>
              </a:rPr>
              <a:t>数据采集</a:t>
            </a:r>
            <a:r>
              <a:rPr lang="zh-CN" altLang="en-US" dirty="0"/>
              <a:t>是指从真实世界对象中获得原始数据的过程</a:t>
            </a:r>
            <a:endParaRPr lang="en-US" altLang="zh-CN" dirty="0"/>
          </a:p>
          <a:p>
            <a:r>
              <a:rPr lang="zh-CN" altLang="en-US" dirty="0"/>
              <a:t>采集方法需要考虑数据源的物理性质和数据分析的目标</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数据采集的概念</a:t>
            </a:r>
          </a:p>
        </p:txBody>
      </p:sp>
      <p:graphicFrame>
        <p:nvGraphicFramePr>
          <p:cNvPr id="12" name="图示 11">
            <a:extLst>
              <a:ext uri="{FF2B5EF4-FFF2-40B4-BE49-F238E27FC236}">
                <a16:creationId xmlns:a16="http://schemas.microsoft.com/office/drawing/2014/main" id="{975A5DD4-0D05-4CEB-A53C-DAC520FEB51D}"/>
              </a:ext>
            </a:extLst>
          </p:cNvPr>
          <p:cNvGraphicFramePr/>
          <p:nvPr>
            <p:extLst>
              <p:ext uri="{D42A27DB-BD31-4B8C-83A1-F6EECF244321}">
                <p14:modId xmlns:p14="http://schemas.microsoft.com/office/powerpoint/2010/main" val="3588960647"/>
              </p:ext>
            </p:extLst>
          </p:nvPr>
        </p:nvGraphicFramePr>
        <p:xfrm>
          <a:off x="1471676" y="2680886"/>
          <a:ext cx="9108948" cy="257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1091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5" name="矩形 4">
            <a:extLst>
              <a:ext uri="{FF2B5EF4-FFF2-40B4-BE49-F238E27FC236}">
                <a16:creationId xmlns:a16="http://schemas.microsoft.com/office/drawing/2014/main" id="{1D094916-94A6-4616-A43D-11E6EB2EC59D}"/>
              </a:ext>
            </a:extLst>
          </p:cNvPr>
          <p:cNvSpPr/>
          <p:nvPr/>
        </p:nvSpPr>
        <p:spPr>
          <a:xfrm>
            <a:off x="10414889" y="4924892"/>
            <a:ext cx="1292352" cy="4805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分析推理</a:t>
            </a:r>
          </a:p>
        </p:txBody>
      </p:sp>
      <p:sp>
        <p:nvSpPr>
          <p:cNvPr id="12" name="文本框 11">
            <a:extLst>
              <a:ext uri="{FF2B5EF4-FFF2-40B4-BE49-F238E27FC236}">
                <a16:creationId xmlns:a16="http://schemas.microsoft.com/office/drawing/2014/main" id="{797CFE9C-7BCF-445A-91F5-D5D8C4E8828D}"/>
              </a:ext>
            </a:extLst>
          </p:cNvPr>
          <p:cNvSpPr txBox="1"/>
          <p:nvPr/>
        </p:nvSpPr>
        <p:spPr>
          <a:xfrm>
            <a:off x="3102911" y="5802939"/>
            <a:ext cx="1723549" cy="461665"/>
          </a:xfrm>
          <a:prstGeom prst="rect">
            <a:avLst/>
          </a:prstGeom>
          <a:noFill/>
        </p:spPr>
        <p:txBody>
          <a:bodyPr wrap="none" rtlCol="0">
            <a:spAutoFit/>
          </a:bodyPr>
          <a:lstStyle/>
          <a:p>
            <a:r>
              <a:rPr lang="zh-CN" altLang="en-US" sz="2400" dirty="0">
                <a:solidFill>
                  <a:srgbClr val="C00000"/>
                </a:solidFill>
                <a:latin typeface="黑体" panose="02010609060101010101" pitchFamily="49" charset="-122"/>
                <a:ea typeface="黑体" panose="02010609060101010101" pitchFamily="49" charset="-122"/>
              </a:rPr>
              <a:t>网页热力图</a:t>
            </a:r>
          </a:p>
        </p:txBody>
      </p:sp>
      <p:pic>
        <p:nvPicPr>
          <p:cNvPr id="2" name="Picture 2">
            <a:extLst>
              <a:ext uri="{FF2B5EF4-FFF2-40B4-BE49-F238E27FC236}">
                <a16:creationId xmlns:a16="http://schemas.microsoft.com/office/drawing/2014/main" id="{1B0A7C81-3123-4DBF-AB72-1A1BFF9C455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5172" y="1055061"/>
            <a:ext cx="5939028" cy="3836303"/>
          </a:xfrm>
          <a:prstGeom prst="rect">
            <a:avLst/>
          </a:prstGeom>
          <a:ln>
            <a:noFill/>
          </a:ln>
          <a:effectLst>
            <a:outerShdw blurRad="190500" algn="tl" rotWithShape="0">
              <a:srgbClr val="000000">
                <a:alpha val="70000"/>
              </a:srgbClr>
            </a:outerShdw>
          </a:effectLst>
        </p:spPr>
      </p:pic>
      <p:pic>
        <p:nvPicPr>
          <p:cNvPr id="3" name="Picture 3">
            <a:extLst>
              <a:ext uri="{FF2B5EF4-FFF2-40B4-BE49-F238E27FC236}">
                <a16:creationId xmlns:a16="http://schemas.microsoft.com/office/drawing/2014/main" id="{7B666803-2A16-4D0C-BB14-F95E08672312}"/>
              </a:ext>
            </a:extLst>
          </p:cNvPr>
          <p:cNvPicPr>
            <a:picLocks noChangeAspect="1" noChangeArrowheads="1"/>
          </p:cNvPicPr>
          <p:nvPr/>
        </p:nvPicPr>
        <p:blipFill>
          <a:blip r:embed="rId3" cstate="print"/>
          <a:srcRect/>
          <a:stretch>
            <a:fillRect/>
          </a:stretch>
        </p:blipFill>
        <p:spPr bwMode="auto">
          <a:xfrm>
            <a:off x="7592155" y="1055061"/>
            <a:ext cx="2282095" cy="38344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5435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5" name="矩形 4">
            <a:extLst>
              <a:ext uri="{FF2B5EF4-FFF2-40B4-BE49-F238E27FC236}">
                <a16:creationId xmlns:a16="http://schemas.microsoft.com/office/drawing/2014/main" id="{1D094916-94A6-4616-A43D-11E6EB2EC59D}"/>
              </a:ext>
            </a:extLst>
          </p:cNvPr>
          <p:cNvSpPr/>
          <p:nvPr/>
        </p:nvSpPr>
        <p:spPr>
          <a:xfrm>
            <a:off x="10414889" y="4924892"/>
            <a:ext cx="1292352" cy="4805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分析推理</a:t>
            </a:r>
          </a:p>
        </p:txBody>
      </p:sp>
      <p:pic>
        <p:nvPicPr>
          <p:cNvPr id="6" name="Picture 2" descr="E:\01 2017年科研项目\进展和完成的项目\上汽激光雷达项目\激光雷达1.jpg">
            <a:extLst>
              <a:ext uri="{FF2B5EF4-FFF2-40B4-BE49-F238E27FC236}">
                <a16:creationId xmlns:a16="http://schemas.microsoft.com/office/drawing/2014/main" id="{AC51A947-08AB-4DED-AF3C-551EDEFD476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09812" y="1366001"/>
            <a:ext cx="4800802" cy="3426573"/>
          </a:xfrm>
          <a:prstGeom prst="rect">
            <a:avLst/>
          </a:prstGeom>
          <a:ln>
            <a:noFill/>
          </a:ln>
          <a:effectLst>
            <a:outerShdw blurRad="190500" algn="tl" rotWithShape="0">
              <a:srgbClr val="000000">
                <a:alpha val="70000"/>
              </a:srgbClr>
            </a:outerShdw>
          </a:effectLst>
        </p:spPr>
      </p:pic>
      <p:pic>
        <p:nvPicPr>
          <p:cNvPr id="7" name="Picture 3" descr="E:\01 2017年科研项目\进展和完成的项目\上汽激光雷达项目\激光雷达2.jpg">
            <a:extLst>
              <a:ext uri="{FF2B5EF4-FFF2-40B4-BE49-F238E27FC236}">
                <a16:creationId xmlns:a16="http://schemas.microsoft.com/office/drawing/2014/main" id="{5A57E4B9-3918-4DF7-A354-9908D04C985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7690" y="1366001"/>
            <a:ext cx="5168310" cy="34265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93545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5" name="矩形 4">
            <a:extLst>
              <a:ext uri="{FF2B5EF4-FFF2-40B4-BE49-F238E27FC236}">
                <a16:creationId xmlns:a16="http://schemas.microsoft.com/office/drawing/2014/main" id="{1D094916-94A6-4616-A43D-11E6EB2EC59D}"/>
              </a:ext>
            </a:extLst>
          </p:cNvPr>
          <p:cNvSpPr/>
          <p:nvPr/>
        </p:nvSpPr>
        <p:spPr>
          <a:xfrm>
            <a:off x="10414889" y="4924892"/>
            <a:ext cx="1292352" cy="4805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抽象</a:t>
            </a:r>
          </a:p>
        </p:txBody>
      </p:sp>
      <p:pic>
        <p:nvPicPr>
          <p:cNvPr id="3" name="图片 2">
            <a:extLst>
              <a:ext uri="{FF2B5EF4-FFF2-40B4-BE49-F238E27FC236}">
                <a16:creationId xmlns:a16="http://schemas.microsoft.com/office/drawing/2014/main" id="{FB470380-5C88-4E93-950B-75DF99327934}"/>
              </a:ext>
            </a:extLst>
          </p:cNvPr>
          <p:cNvPicPr>
            <a:picLocks noChangeAspect="1"/>
          </p:cNvPicPr>
          <p:nvPr/>
        </p:nvPicPr>
        <p:blipFill>
          <a:blip r:embed="rId2"/>
          <a:stretch>
            <a:fillRect/>
          </a:stretch>
        </p:blipFill>
        <p:spPr>
          <a:xfrm>
            <a:off x="5523990" y="607130"/>
            <a:ext cx="5987796" cy="3484537"/>
          </a:xfrm>
          <a:prstGeom prst="rect">
            <a:avLst/>
          </a:prstGeom>
        </p:spPr>
      </p:pic>
      <p:pic>
        <p:nvPicPr>
          <p:cNvPr id="11266" name="Picture 2">
            <a:extLst>
              <a:ext uri="{FF2B5EF4-FFF2-40B4-BE49-F238E27FC236}">
                <a16:creationId xmlns:a16="http://schemas.microsoft.com/office/drawing/2014/main" id="{6BBCD96A-6993-4584-AA5E-66105E862C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0214" y="607130"/>
            <a:ext cx="4386785" cy="618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729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5" name="矩形 4">
            <a:extLst>
              <a:ext uri="{FF2B5EF4-FFF2-40B4-BE49-F238E27FC236}">
                <a16:creationId xmlns:a16="http://schemas.microsoft.com/office/drawing/2014/main" id="{1D094916-94A6-4616-A43D-11E6EB2EC59D}"/>
              </a:ext>
            </a:extLst>
          </p:cNvPr>
          <p:cNvSpPr/>
          <p:nvPr/>
        </p:nvSpPr>
        <p:spPr>
          <a:xfrm>
            <a:off x="10021824" y="4924892"/>
            <a:ext cx="1685417" cy="4805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展示隐含模式</a:t>
            </a:r>
          </a:p>
        </p:txBody>
      </p:sp>
      <p:pic>
        <p:nvPicPr>
          <p:cNvPr id="2" name="Picture 2">
            <a:extLst>
              <a:ext uri="{FF2B5EF4-FFF2-40B4-BE49-F238E27FC236}">
                <a16:creationId xmlns:a16="http://schemas.microsoft.com/office/drawing/2014/main" id="{131EBD1B-21AC-4C95-A6ED-3E5BC6966BC3}"/>
              </a:ext>
            </a:extLst>
          </p:cNvPr>
          <p:cNvPicPr>
            <a:picLocks noChangeAspect="1" noChangeArrowheads="1"/>
          </p:cNvPicPr>
          <p:nvPr/>
        </p:nvPicPr>
        <p:blipFill>
          <a:blip r:embed="rId2" cstate="print"/>
          <a:srcRect/>
          <a:stretch>
            <a:fillRect/>
          </a:stretch>
        </p:blipFill>
        <p:spPr bwMode="auto">
          <a:xfrm>
            <a:off x="921384" y="1186592"/>
            <a:ext cx="8429880" cy="4218868"/>
          </a:xfrm>
          <a:prstGeom prst="rect">
            <a:avLst/>
          </a:prstGeom>
          <a:noFill/>
          <a:ln w="9525">
            <a:noFill/>
            <a:miter lim="800000"/>
            <a:headEnd/>
            <a:tailEnd/>
          </a:ln>
        </p:spPr>
      </p:pic>
    </p:spTree>
    <p:extLst>
      <p:ext uri="{BB962C8B-B14F-4D97-AF65-F5344CB8AC3E}">
        <p14:creationId xmlns:p14="http://schemas.microsoft.com/office/powerpoint/2010/main" val="2620722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5" name="矩形 4">
            <a:extLst>
              <a:ext uri="{FF2B5EF4-FFF2-40B4-BE49-F238E27FC236}">
                <a16:creationId xmlns:a16="http://schemas.microsoft.com/office/drawing/2014/main" id="{1D094916-94A6-4616-A43D-11E6EB2EC59D}"/>
              </a:ext>
            </a:extLst>
          </p:cNvPr>
          <p:cNvSpPr/>
          <p:nvPr/>
        </p:nvSpPr>
        <p:spPr>
          <a:xfrm>
            <a:off x="10021824" y="4924892"/>
            <a:ext cx="1685417" cy="4805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传播思想</a:t>
            </a:r>
          </a:p>
        </p:txBody>
      </p:sp>
      <p:pic>
        <p:nvPicPr>
          <p:cNvPr id="12290" name="Picture 2">
            <a:extLst>
              <a:ext uri="{FF2B5EF4-FFF2-40B4-BE49-F238E27FC236}">
                <a16:creationId xmlns:a16="http://schemas.microsoft.com/office/drawing/2014/main" id="{0CB7941C-49D4-49DF-B208-E072FD062A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54427" y="946066"/>
            <a:ext cx="6883146" cy="458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501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pic>
        <p:nvPicPr>
          <p:cNvPr id="2" name="Picture 3">
            <a:extLst>
              <a:ext uri="{FF2B5EF4-FFF2-40B4-BE49-F238E27FC236}">
                <a16:creationId xmlns:a16="http://schemas.microsoft.com/office/drawing/2014/main" id="{B726A459-D15A-4F1F-AFC5-F0C038AE717C}"/>
              </a:ext>
            </a:extLst>
          </p:cNvPr>
          <p:cNvPicPr>
            <a:picLocks noChangeAspect="1" noChangeArrowheads="1"/>
          </p:cNvPicPr>
          <p:nvPr/>
        </p:nvPicPr>
        <p:blipFill>
          <a:blip r:embed="rId2" cstate="print"/>
          <a:srcRect/>
          <a:stretch>
            <a:fillRect/>
          </a:stretch>
        </p:blipFill>
        <p:spPr bwMode="auto">
          <a:xfrm>
            <a:off x="740610" y="847969"/>
            <a:ext cx="10710780" cy="4684218"/>
          </a:xfrm>
          <a:prstGeom prst="rect">
            <a:avLst/>
          </a:prstGeom>
          <a:noFill/>
          <a:ln w="9525">
            <a:noFill/>
            <a:miter lim="800000"/>
            <a:headEnd/>
            <a:tailEnd/>
          </a:ln>
        </p:spPr>
      </p:pic>
    </p:spTree>
    <p:extLst>
      <p:ext uri="{BB962C8B-B14F-4D97-AF65-F5344CB8AC3E}">
        <p14:creationId xmlns:p14="http://schemas.microsoft.com/office/powerpoint/2010/main" val="3727777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pic>
        <p:nvPicPr>
          <p:cNvPr id="3" name="Picture 2">
            <a:extLst>
              <a:ext uri="{FF2B5EF4-FFF2-40B4-BE49-F238E27FC236}">
                <a16:creationId xmlns:a16="http://schemas.microsoft.com/office/drawing/2014/main" id="{1D1CBE37-1648-4A62-B7C1-B0A6F8110037}"/>
              </a:ext>
            </a:extLst>
          </p:cNvPr>
          <p:cNvPicPr>
            <a:picLocks noChangeAspect="1" noChangeArrowheads="1"/>
          </p:cNvPicPr>
          <p:nvPr/>
        </p:nvPicPr>
        <p:blipFill>
          <a:blip r:embed="rId2" cstate="print"/>
          <a:srcRect/>
          <a:stretch>
            <a:fillRect/>
          </a:stretch>
        </p:blipFill>
        <p:spPr bwMode="auto">
          <a:xfrm>
            <a:off x="814394" y="1294181"/>
            <a:ext cx="10069294" cy="4269637"/>
          </a:xfrm>
          <a:prstGeom prst="rect">
            <a:avLst/>
          </a:prstGeom>
          <a:noFill/>
          <a:ln w="9525">
            <a:noFill/>
            <a:miter lim="800000"/>
            <a:headEnd/>
            <a:tailEnd/>
          </a:ln>
        </p:spPr>
      </p:pic>
      <p:sp>
        <p:nvSpPr>
          <p:cNvPr id="6" name="文本框 5">
            <a:extLst>
              <a:ext uri="{FF2B5EF4-FFF2-40B4-BE49-F238E27FC236}">
                <a16:creationId xmlns:a16="http://schemas.microsoft.com/office/drawing/2014/main" id="{C995A994-7671-4CCE-B9CE-F3EADCB1AAEF}"/>
              </a:ext>
            </a:extLst>
          </p:cNvPr>
          <p:cNvSpPr txBox="1"/>
          <p:nvPr/>
        </p:nvSpPr>
        <p:spPr>
          <a:xfrm>
            <a:off x="4028767" y="616148"/>
            <a:ext cx="4134465" cy="523220"/>
          </a:xfrm>
          <a:prstGeom prst="rect">
            <a:avLst/>
          </a:prstGeom>
          <a:noFill/>
        </p:spPr>
        <p:txBody>
          <a:bodyPr wrap="none" rtlCol="0">
            <a:spAutoFit/>
          </a:bodyPr>
          <a:lstStyle/>
          <a:p>
            <a:r>
              <a:rPr lang="zh-CN" altLang="en-US" sz="2800" dirty="0">
                <a:solidFill>
                  <a:schemeClr val="tx2"/>
                </a:solidFill>
                <a:latin typeface="黑体" panose="02010609060101010101" pitchFamily="49" charset="-122"/>
                <a:ea typeface="黑体" panose="02010609060101010101" pitchFamily="49" charset="-122"/>
              </a:rPr>
              <a:t>上海地铁系统进站流量图</a:t>
            </a:r>
          </a:p>
        </p:txBody>
      </p:sp>
    </p:spTree>
    <p:extLst>
      <p:ext uri="{BB962C8B-B14F-4D97-AF65-F5344CB8AC3E}">
        <p14:creationId xmlns:p14="http://schemas.microsoft.com/office/powerpoint/2010/main" val="2333363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6" name="文本框 5">
            <a:extLst>
              <a:ext uri="{FF2B5EF4-FFF2-40B4-BE49-F238E27FC236}">
                <a16:creationId xmlns:a16="http://schemas.microsoft.com/office/drawing/2014/main" id="{C995A994-7671-4CCE-B9CE-F3EADCB1AAEF}"/>
              </a:ext>
            </a:extLst>
          </p:cNvPr>
          <p:cNvSpPr txBox="1"/>
          <p:nvPr/>
        </p:nvSpPr>
        <p:spPr>
          <a:xfrm>
            <a:off x="3938999" y="747598"/>
            <a:ext cx="4314001" cy="523220"/>
          </a:xfrm>
          <a:prstGeom prst="rect">
            <a:avLst/>
          </a:prstGeom>
          <a:noFill/>
        </p:spPr>
        <p:txBody>
          <a:bodyPr wrap="none" rtlCol="0">
            <a:spAutoFit/>
          </a:bodyPr>
          <a:lstStyle/>
          <a:p>
            <a:r>
              <a:rPr lang="zh-CN" altLang="en-US" sz="2800" dirty="0">
                <a:solidFill>
                  <a:schemeClr val="tx2"/>
                </a:solidFill>
                <a:latin typeface="黑体" panose="02010609060101010101" pitchFamily="49" charset="-122"/>
                <a:ea typeface="黑体" panose="02010609060101010101" pitchFamily="49" charset="-122"/>
              </a:rPr>
              <a:t>高铁</a:t>
            </a:r>
            <a:r>
              <a:rPr lang="en-US" altLang="zh-CN" sz="2800" dirty="0">
                <a:solidFill>
                  <a:schemeClr val="tx2"/>
                </a:solidFill>
                <a:latin typeface="黑体" panose="02010609060101010101" pitchFamily="49" charset="-122"/>
                <a:ea typeface="黑体" panose="02010609060101010101" pitchFamily="49" charset="-122"/>
              </a:rPr>
              <a:t>/</a:t>
            </a:r>
            <a:r>
              <a:rPr lang="zh-CN" altLang="en-US" sz="2800" dirty="0">
                <a:solidFill>
                  <a:schemeClr val="tx2"/>
                </a:solidFill>
                <a:latin typeface="黑体" panose="02010609060101010101" pitchFamily="49" charset="-122"/>
                <a:ea typeface="黑体" panose="02010609060101010101" pitchFamily="49" charset="-122"/>
              </a:rPr>
              <a:t>共享单车运营可视化</a:t>
            </a:r>
          </a:p>
        </p:txBody>
      </p:sp>
      <p:pic>
        <p:nvPicPr>
          <p:cNvPr id="2" name="Picture 1" descr="E:\000 2016年度教学活动\000 谷歌-大数据原理与实践\新素材\地铁运营可视化.gif">
            <a:extLst>
              <a:ext uri="{FF2B5EF4-FFF2-40B4-BE49-F238E27FC236}">
                <a16:creationId xmlns:a16="http://schemas.microsoft.com/office/drawing/2014/main" id="{B991BAAD-4449-400F-8B2C-DDCC9E3193F8}"/>
              </a:ext>
            </a:extLst>
          </p:cNvPr>
          <p:cNvPicPr>
            <a:picLocks noChangeAspect="1" noChangeArrowheads="1" noCrop="1"/>
          </p:cNvPicPr>
          <p:nvPr/>
        </p:nvPicPr>
        <p:blipFill>
          <a:blip r:embed="rId2" cstate="print"/>
          <a:srcRect/>
          <a:stretch>
            <a:fillRect/>
          </a:stretch>
        </p:blipFill>
        <p:spPr bwMode="auto">
          <a:xfrm>
            <a:off x="382545" y="1617887"/>
            <a:ext cx="5954208" cy="4386571"/>
          </a:xfrm>
          <a:prstGeom prst="rect">
            <a:avLst/>
          </a:prstGeom>
          <a:noFill/>
        </p:spPr>
      </p:pic>
      <p:pic>
        <p:nvPicPr>
          <p:cNvPr id="5" name="Picture 2" descr="E:\000 2016年度教学活动\000 微信公众号-嘉数汇\图片\2016\12-25\02.gif">
            <a:extLst>
              <a:ext uri="{FF2B5EF4-FFF2-40B4-BE49-F238E27FC236}">
                <a16:creationId xmlns:a16="http://schemas.microsoft.com/office/drawing/2014/main" id="{BA7C4332-AC4B-46EA-AD71-A71047FC0288}"/>
              </a:ext>
            </a:extLst>
          </p:cNvPr>
          <p:cNvPicPr>
            <a:picLocks noChangeAspect="1" noChangeArrowheads="1" noCrop="1"/>
          </p:cNvPicPr>
          <p:nvPr/>
        </p:nvPicPr>
        <p:blipFill>
          <a:blip r:embed="rId3" cstate="print"/>
          <a:srcRect/>
          <a:stretch>
            <a:fillRect/>
          </a:stretch>
        </p:blipFill>
        <p:spPr bwMode="auto">
          <a:xfrm>
            <a:off x="6934200" y="2145863"/>
            <a:ext cx="4875255" cy="2730143"/>
          </a:xfrm>
          <a:prstGeom prst="rect">
            <a:avLst/>
          </a:prstGeom>
          <a:noFill/>
        </p:spPr>
      </p:pic>
    </p:spTree>
    <p:extLst>
      <p:ext uri="{BB962C8B-B14F-4D97-AF65-F5344CB8AC3E}">
        <p14:creationId xmlns:p14="http://schemas.microsoft.com/office/powerpoint/2010/main" val="23587058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数据可视化案例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6.6  </a:t>
            </a:r>
            <a:r>
              <a:rPr lang="zh-CN" altLang="en-US" dirty="0"/>
              <a:t>数据展示</a:t>
            </a:r>
          </a:p>
        </p:txBody>
      </p:sp>
      <p:sp>
        <p:nvSpPr>
          <p:cNvPr id="6" name="文本框 5">
            <a:extLst>
              <a:ext uri="{FF2B5EF4-FFF2-40B4-BE49-F238E27FC236}">
                <a16:creationId xmlns:a16="http://schemas.microsoft.com/office/drawing/2014/main" id="{C995A994-7671-4CCE-B9CE-F3EADCB1AAEF}"/>
              </a:ext>
            </a:extLst>
          </p:cNvPr>
          <p:cNvSpPr txBox="1"/>
          <p:nvPr/>
        </p:nvSpPr>
        <p:spPr>
          <a:xfrm>
            <a:off x="5285521" y="747598"/>
            <a:ext cx="1620957" cy="523220"/>
          </a:xfrm>
          <a:prstGeom prst="rect">
            <a:avLst/>
          </a:prstGeom>
          <a:noFill/>
        </p:spPr>
        <p:txBody>
          <a:bodyPr wrap="none" rtlCol="0">
            <a:spAutoFit/>
          </a:bodyPr>
          <a:lstStyle/>
          <a:p>
            <a:r>
              <a:rPr lang="zh-CN" altLang="en-US" sz="2800" dirty="0">
                <a:solidFill>
                  <a:schemeClr val="tx2"/>
                </a:solidFill>
                <a:latin typeface="黑体" panose="02010609060101010101" pitchFamily="49" charset="-122"/>
                <a:ea typeface="黑体" panose="02010609060101010101" pitchFamily="49" charset="-122"/>
              </a:rPr>
              <a:t>水杉看板</a:t>
            </a:r>
          </a:p>
        </p:txBody>
      </p:sp>
      <p:pic>
        <p:nvPicPr>
          <p:cNvPr id="7" name="图片 6">
            <a:extLst>
              <a:ext uri="{FF2B5EF4-FFF2-40B4-BE49-F238E27FC236}">
                <a16:creationId xmlns:a16="http://schemas.microsoft.com/office/drawing/2014/main" id="{2BD37215-3940-4815-8E33-E86135C900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1501" y="1606598"/>
            <a:ext cx="5609844" cy="3794743"/>
          </a:xfrm>
          <a:prstGeom prst="rect">
            <a:avLst/>
          </a:prstGeom>
        </p:spPr>
      </p:pic>
      <p:pic>
        <p:nvPicPr>
          <p:cNvPr id="14" name="图片 13">
            <a:extLst>
              <a:ext uri="{FF2B5EF4-FFF2-40B4-BE49-F238E27FC236}">
                <a16:creationId xmlns:a16="http://schemas.microsoft.com/office/drawing/2014/main" id="{FE4E82C8-6666-4336-B61E-ADA7FD3AF8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116" y="1606597"/>
            <a:ext cx="5508862" cy="3794743"/>
          </a:xfrm>
          <a:prstGeom prst="rect">
            <a:avLst/>
          </a:prstGeom>
        </p:spPr>
      </p:pic>
    </p:spTree>
    <p:extLst>
      <p:ext uri="{BB962C8B-B14F-4D97-AF65-F5344CB8AC3E}">
        <p14:creationId xmlns:p14="http://schemas.microsoft.com/office/powerpoint/2010/main" val="10918997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a:xfrm>
            <a:off x="6295131" y="318878"/>
            <a:ext cx="4801847" cy="755650"/>
          </a:xfrm>
        </p:spPr>
        <p:txBody>
          <a:bodyPr>
            <a:normAutofit/>
          </a:bodyPr>
          <a:lstStyle/>
          <a:p>
            <a:r>
              <a:rPr lang="zh-CN" altLang="en-US" dirty="0"/>
              <a:t>数据采集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1395323"/>
            <a:ext cx="4801847" cy="755650"/>
          </a:xfrm>
        </p:spPr>
        <p:txBody>
          <a:bodyPr>
            <a:normAutofit/>
          </a:bodyPr>
          <a:lstStyle/>
          <a:p>
            <a:r>
              <a:rPr lang="zh-CN" altLang="en-US" dirty="0"/>
              <a:t>数据存储</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31" y="2471768"/>
            <a:ext cx="4801847" cy="755650"/>
          </a:xfrm>
        </p:spPr>
        <p:txBody>
          <a:bodyPr>
            <a:normAutofit/>
          </a:bodyPr>
          <a:lstStyle/>
          <a:p>
            <a:pPr marL="0" indent="0">
              <a:buNone/>
            </a:pPr>
            <a:r>
              <a:rPr lang="zh-CN" altLang="en-US" dirty="0"/>
              <a:t>数据管理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a:xfrm>
            <a:off x="5084074" y="367646"/>
            <a:ext cx="741082" cy="755650"/>
          </a:xfrm>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1444091"/>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2520536"/>
            <a:ext cx="741082" cy="755650"/>
          </a:xfrm>
        </p:spPr>
        <p:txBody>
          <a:bodyPr/>
          <a:lstStyle/>
          <a:p>
            <a:r>
              <a:rPr lang="en-US" altLang="zh-CN" dirty="0"/>
              <a:t>3</a:t>
            </a:r>
            <a:endParaRPr lang="zh-CN" altLang="en-US" dirty="0"/>
          </a:p>
        </p:txBody>
      </p:sp>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bwMode="auto">
          <a:xfrm>
            <a:off x="0" y="0"/>
            <a:ext cx="4910666" cy="6858000"/>
          </a:xfrm>
          <a:prstGeom prst="rect">
            <a:avLst/>
          </a:prstGeom>
          <a:noFill/>
        </p:spPr>
      </p:pic>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565070" cy="1025525"/>
          </a:xfrm>
        </p:spPr>
        <p:txBody>
          <a:bodyPr/>
          <a:lstStyle/>
          <a:p>
            <a:pPr>
              <a:lnSpc>
                <a:spcPct val="100000"/>
              </a:lnSpc>
            </a:pPr>
            <a:r>
              <a:rPr lang="zh-CN" altLang="en-US" sz="2000" dirty="0">
                <a:solidFill>
                  <a:schemeClr val="bg1"/>
                </a:solidFill>
              </a:rPr>
              <a:t>第 </a:t>
            </a:r>
            <a:r>
              <a:rPr lang="en-US" altLang="zh-CN" sz="2000" dirty="0">
                <a:solidFill>
                  <a:schemeClr val="bg1"/>
                </a:solidFill>
              </a:rPr>
              <a:t>6 </a:t>
            </a:r>
            <a:r>
              <a:rPr lang="zh-CN" altLang="en-US" sz="2000" dirty="0">
                <a:solidFill>
                  <a:schemeClr val="bg1"/>
                </a:solidFill>
              </a:rPr>
              <a:t>章</a:t>
            </a:r>
            <a:br>
              <a:rPr lang="en-US" altLang="zh-CN" dirty="0">
                <a:solidFill>
                  <a:schemeClr val="bg1"/>
                </a:solidFill>
              </a:rPr>
            </a:br>
            <a:r>
              <a:rPr lang="zh-CN" altLang="en-US" sz="2800" dirty="0">
                <a:solidFill>
                  <a:schemeClr val="bg1"/>
                </a:solidFill>
              </a:rPr>
              <a:t>数据的全生命周期管理</a:t>
            </a:r>
            <a:endParaRPr lang="zh-CN" altLang="en-US" dirty="0">
              <a:solidFill>
                <a:schemeClr val="bg1"/>
              </a:solidFill>
            </a:endParaRPr>
          </a:p>
        </p:txBody>
      </p:sp>
      <p:sp>
        <p:nvSpPr>
          <p:cNvPr id="9" name="文本占位符 8">
            <a:extLst>
              <a:ext uri="{FF2B5EF4-FFF2-40B4-BE49-F238E27FC236}">
                <a16:creationId xmlns:a16="http://schemas.microsoft.com/office/drawing/2014/main" id="{0C5B36F8-9EAE-4DBD-ACC2-557E15CFBF13}"/>
              </a:ext>
            </a:extLst>
          </p:cNvPr>
          <p:cNvSpPr>
            <a:spLocks noGrp="1"/>
          </p:cNvSpPr>
          <p:nvPr>
            <p:ph type="body" sz="quarter" idx="15"/>
          </p:nvPr>
        </p:nvSpPr>
        <p:spPr>
          <a:xfrm>
            <a:off x="6295131" y="3548213"/>
            <a:ext cx="4801847" cy="755650"/>
          </a:xfrm>
        </p:spPr>
        <p:txBody>
          <a:bodyPr>
            <a:normAutofit/>
          </a:bodyPr>
          <a:lstStyle/>
          <a:p>
            <a:pPr marL="0" indent="0">
              <a:buNone/>
            </a:pPr>
            <a:r>
              <a:rPr lang="zh-CN" altLang="en-US" dirty="0"/>
              <a:t>数据计算</a:t>
            </a:r>
          </a:p>
        </p:txBody>
      </p:sp>
      <p:sp>
        <p:nvSpPr>
          <p:cNvPr id="21" name="文本占位符 20">
            <a:extLst>
              <a:ext uri="{FF2B5EF4-FFF2-40B4-BE49-F238E27FC236}">
                <a16:creationId xmlns:a16="http://schemas.microsoft.com/office/drawing/2014/main" id="{A5FD5F63-0BA4-456E-9431-D652886C5BAC}"/>
              </a:ext>
            </a:extLst>
          </p:cNvPr>
          <p:cNvSpPr>
            <a:spLocks noGrp="1"/>
          </p:cNvSpPr>
          <p:nvPr>
            <p:ph type="body" sz="quarter" idx="20"/>
          </p:nvPr>
        </p:nvSpPr>
        <p:spPr>
          <a:xfrm>
            <a:off x="5084074" y="3596981"/>
            <a:ext cx="741082" cy="755650"/>
          </a:xfrm>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D383F9EC-2E21-4648-B870-8ADB1F0D6835}"/>
              </a:ext>
            </a:extLst>
          </p:cNvPr>
          <p:cNvSpPr>
            <a:spLocks noGrp="1"/>
          </p:cNvSpPr>
          <p:nvPr>
            <p:ph type="body" sz="quarter" idx="16"/>
          </p:nvPr>
        </p:nvSpPr>
        <p:spPr>
          <a:xfrm>
            <a:off x="6295131" y="4624658"/>
            <a:ext cx="4801847" cy="755650"/>
          </a:xfrm>
        </p:spPr>
        <p:txBody>
          <a:bodyPr>
            <a:normAutofit/>
          </a:bodyPr>
          <a:lstStyle/>
          <a:p>
            <a:pPr marL="0" indent="0">
              <a:buNone/>
            </a:pPr>
            <a:r>
              <a:rPr lang="zh-CN" altLang="en-US" dirty="0"/>
              <a:t>数据分析</a:t>
            </a:r>
          </a:p>
        </p:txBody>
      </p:sp>
      <p:sp>
        <p:nvSpPr>
          <p:cNvPr id="12" name="文本占位符 11">
            <a:extLst>
              <a:ext uri="{FF2B5EF4-FFF2-40B4-BE49-F238E27FC236}">
                <a16:creationId xmlns:a16="http://schemas.microsoft.com/office/drawing/2014/main" id="{AA2865ED-1248-45F6-860B-982AC67CFEED}"/>
              </a:ext>
            </a:extLst>
          </p:cNvPr>
          <p:cNvSpPr>
            <a:spLocks noGrp="1"/>
          </p:cNvSpPr>
          <p:nvPr>
            <p:ph type="body" sz="quarter" idx="21"/>
          </p:nvPr>
        </p:nvSpPr>
        <p:spPr>
          <a:xfrm>
            <a:off x="5084074" y="4673426"/>
            <a:ext cx="741082" cy="755650"/>
          </a:xfrm>
        </p:spPr>
        <p:txBody>
          <a:bodyPr/>
          <a:lstStyle/>
          <a:p>
            <a:r>
              <a:rPr lang="en-US" altLang="zh-CN" dirty="0"/>
              <a:t>5</a:t>
            </a:r>
            <a:endParaRPr lang="zh-CN" altLang="en-US" dirty="0"/>
          </a:p>
        </p:txBody>
      </p:sp>
      <p:sp>
        <p:nvSpPr>
          <p:cNvPr id="17" name="文本占位符 11">
            <a:extLst>
              <a:ext uri="{FF2B5EF4-FFF2-40B4-BE49-F238E27FC236}">
                <a16:creationId xmlns:a16="http://schemas.microsoft.com/office/drawing/2014/main" id="{17A388C0-C568-4C37-960E-73F550A7CE00}"/>
              </a:ext>
            </a:extLst>
          </p:cNvPr>
          <p:cNvSpPr txBox="1">
            <a:spLocks/>
          </p:cNvSpPr>
          <p:nvPr/>
        </p:nvSpPr>
        <p:spPr>
          <a:xfrm>
            <a:off x="5084074" y="5749871"/>
            <a:ext cx="741082" cy="755650"/>
          </a:xfrm>
          <a:prstGeom prst="rect">
            <a:avLst/>
          </a:prstGeom>
        </p:spPr>
        <p:txBody>
          <a:bodyPr vert="horz" lIns="91440" tIns="45720" rIns="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6000" b="0" i="0" kern="12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6</a:t>
            </a:r>
            <a:endParaRPr lang="zh-CN" altLang="en-US" dirty="0"/>
          </a:p>
        </p:txBody>
      </p:sp>
      <p:sp>
        <p:nvSpPr>
          <p:cNvPr id="18" name="文本占位符 3">
            <a:extLst>
              <a:ext uri="{FF2B5EF4-FFF2-40B4-BE49-F238E27FC236}">
                <a16:creationId xmlns:a16="http://schemas.microsoft.com/office/drawing/2014/main" id="{AA0CF6F2-0543-4601-9945-6914A92A4971}"/>
              </a:ext>
            </a:extLst>
          </p:cNvPr>
          <p:cNvSpPr txBox="1">
            <a:spLocks/>
          </p:cNvSpPr>
          <p:nvPr/>
        </p:nvSpPr>
        <p:spPr>
          <a:xfrm>
            <a:off x="6295130" y="5701103"/>
            <a:ext cx="4801847" cy="7556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400" b="0" i="0" kern="1200" noProof="0" dirty="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数据展示</a:t>
            </a:r>
          </a:p>
        </p:txBody>
      </p:sp>
    </p:spTree>
    <p:extLst>
      <p:ext uri="{BB962C8B-B14F-4D97-AF65-F5344CB8AC3E}">
        <p14:creationId xmlns:p14="http://schemas.microsoft.com/office/powerpoint/2010/main" val="1017367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数据采集的方法</a:t>
            </a:r>
          </a:p>
        </p:txBody>
      </p:sp>
      <p:pic>
        <p:nvPicPr>
          <p:cNvPr id="7170" name="Picture 2" descr="https://ns-strategy.cdn.bcebos.com/ns-strategy/upload/fc_big_pic/part-00156-3778.jpg">
            <a:extLst>
              <a:ext uri="{FF2B5EF4-FFF2-40B4-BE49-F238E27FC236}">
                <a16:creationId xmlns:a16="http://schemas.microsoft.com/office/drawing/2014/main" id="{E1ABEA4F-AD5D-41B4-9C55-4B62687915D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0402" y="1058963"/>
            <a:ext cx="2934462" cy="16541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B4334A67-4707-41BE-B692-DD05D45B110A}"/>
              </a:ext>
            </a:extLst>
          </p:cNvPr>
          <p:cNvSpPr/>
          <p:nvPr/>
        </p:nvSpPr>
        <p:spPr>
          <a:xfrm>
            <a:off x="8497824" y="400595"/>
            <a:ext cx="1060704" cy="65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传感器</a:t>
            </a:r>
          </a:p>
        </p:txBody>
      </p:sp>
      <p:sp>
        <p:nvSpPr>
          <p:cNvPr id="10" name="矩形: 圆角 9">
            <a:extLst>
              <a:ext uri="{FF2B5EF4-FFF2-40B4-BE49-F238E27FC236}">
                <a16:creationId xmlns:a16="http://schemas.microsoft.com/office/drawing/2014/main" id="{1AC528E4-FCCE-444C-BE79-6C7EF5FC14C1}"/>
              </a:ext>
            </a:extLst>
          </p:cNvPr>
          <p:cNvSpPr/>
          <p:nvPr/>
        </p:nvSpPr>
        <p:spPr>
          <a:xfrm>
            <a:off x="9710928" y="398854"/>
            <a:ext cx="1060704" cy="6583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日志文件</a:t>
            </a:r>
          </a:p>
        </p:txBody>
      </p:sp>
      <p:sp>
        <p:nvSpPr>
          <p:cNvPr id="13" name="矩形: 圆角 12">
            <a:extLst>
              <a:ext uri="{FF2B5EF4-FFF2-40B4-BE49-F238E27FC236}">
                <a16:creationId xmlns:a16="http://schemas.microsoft.com/office/drawing/2014/main" id="{6A7486EC-6DF1-426F-8830-898154936A55}"/>
              </a:ext>
            </a:extLst>
          </p:cNvPr>
          <p:cNvSpPr/>
          <p:nvPr/>
        </p:nvSpPr>
        <p:spPr>
          <a:xfrm>
            <a:off x="10924032" y="398854"/>
            <a:ext cx="1060704" cy="6583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Web</a:t>
            </a:r>
            <a:r>
              <a:rPr lang="zh-CN" altLang="en-US" sz="1400" dirty="0">
                <a:latin typeface="微软雅黑" panose="020B0503020204020204" pitchFamily="34" charset="-122"/>
                <a:ea typeface="微软雅黑" panose="020B0503020204020204" pitchFamily="34" charset="-122"/>
              </a:rPr>
              <a:t>爬虫</a:t>
            </a:r>
          </a:p>
        </p:txBody>
      </p:sp>
      <p:sp>
        <p:nvSpPr>
          <p:cNvPr id="6" name="箭头: 右 5">
            <a:extLst>
              <a:ext uri="{FF2B5EF4-FFF2-40B4-BE49-F238E27FC236}">
                <a16:creationId xmlns:a16="http://schemas.microsoft.com/office/drawing/2014/main" id="{77B08DEE-0E61-4FFE-95E3-4EE43D284101}"/>
              </a:ext>
            </a:extLst>
          </p:cNvPr>
          <p:cNvSpPr/>
          <p:nvPr/>
        </p:nvSpPr>
        <p:spPr>
          <a:xfrm>
            <a:off x="4411980" y="16437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9102F7E-82EF-41DE-AEFA-73905EBB32F4}"/>
              </a:ext>
            </a:extLst>
          </p:cNvPr>
          <p:cNvSpPr txBox="1"/>
          <p:nvPr/>
        </p:nvSpPr>
        <p:spPr>
          <a:xfrm>
            <a:off x="5937504" y="1701384"/>
            <a:ext cx="2977097" cy="369332"/>
          </a:xfrm>
          <a:prstGeom prst="rect">
            <a:avLst/>
          </a:prstGeom>
          <a:noFill/>
        </p:spPr>
        <p:txBody>
          <a:bodyPr wrap="none" rtlCol="0">
            <a:spAutoFit/>
          </a:bodyPr>
          <a:lstStyle/>
          <a:p>
            <a:r>
              <a:rPr lang="en-US" altLang="zh-CN" dirty="0"/>
              <a:t>387.1  387.2  387.0  386.8 ……</a:t>
            </a:r>
          </a:p>
        </p:txBody>
      </p:sp>
      <p:pic>
        <p:nvPicPr>
          <p:cNvPr id="7172" name="Picture 4" descr="https://ns-strategy.cdn.bcebos.com/ns-strategy/upload/fc_big_pic/part-00220-3732.jpg">
            <a:extLst>
              <a:ext uri="{FF2B5EF4-FFF2-40B4-BE49-F238E27FC236}">
                <a16:creationId xmlns:a16="http://schemas.microsoft.com/office/drawing/2014/main" id="{ACDD2B4E-BB9D-4E13-9D24-D1C4DF8F7DC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2994" y="3551682"/>
            <a:ext cx="3144210" cy="1772412"/>
          </a:xfrm>
          <a:prstGeom prst="rect">
            <a:avLst/>
          </a:prstGeom>
          <a:noFill/>
          <a:extLst>
            <a:ext uri="{909E8E84-426E-40DD-AFC4-6F175D3DCCD1}">
              <a14:hiddenFill xmlns:a14="http://schemas.microsoft.com/office/drawing/2010/main">
                <a:solidFill>
                  <a:srgbClr val="FFFFFF"/>
                </a:solidFill>
              </a14:hiddenFill>
            </a:ext>
          </a:extLst>
        </p:spPr>
      </p:pic>
      <p:sp>
        <p:nvSpPr>
          <p:cNvPr id="15" name="箭头: 右 14">
            <a:extLst>
              <a:ext uri="{FF2B5EF4-FFF2-40B4-BE49-F238E27FC236}">
                <a16:creationId xmlns:a16="http://schemas.microsoft.com/office/drawing/2014/main" id="{C6CFF2F9-75B7-422E-8427-7A90190E58CF}"/>
              </a:ext>
            </a:extLst>
          </p:cNvPr>
          <p:cNvSpPr/>
          <p:nvPr/>
        </p:nvSpPr>
        <p:spPr>
          <a:xfrm>
            <a:off x="4411980" y="395325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4" name="Picture 6" descr="https://ss0.bdstatic.com/70cFuHSh_Q1YnxGkpoWK1HF6hhy/it/u=3493722708,3683944628&amp;fm=15&amp;gp=0.jpg">
            <a:extLst>
              <a:ext uri="{FF2B5EF4-FFF2-40B4-BE49-F238E27FC236}">
                <a16:creationId xmlns:a16="http://schemas.microsoft.com/office/drawing/2014/main" id="{9D4138E5-8A51-4702-8203-019C9B46355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31769" y="3121134"/>
            <a:ext cx="3016940" cy="214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980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6.1  </a:t>
            </a:r>
            <a:r>
              <a:rPr lang="zh-CN" altLang="en-US" dirty="0"/>
              <a:t>数据采集</a:t>
            </a:r>
          </a:p>
        </p:txBody>
      </p:sp>
      <p:sp>
        <p:nvSpPr>
          <p:cNvPr id="11" name="文本占位符 10">
            <a:extLst>
              <a:ext uri="{FF2B5EF4-FFF2-40B4-BE49-F238E27FC236}">
                <a16:creationId xmlns:a16="http://schemas.microsoft.com/office/drawing/2014/main" id="{5A767810-A249-4846-88FA-749E45CAC5C8}"/>
              </a:ext>
            </a:extLst>
          </p:cNvPr>
          <p:cNvSpPr>
            <a:spLocks noGrp="1"/>
          </p:cNvSpPr>
          <p:nvPr>
            <p:ph type="body" sz="quarter" idx="14"/>
          </p:nvPr>
        </p:nvSpPr>
        <p:spPr/>
        <p:txBody>
          <a:bodyPr/>
          <a:lstStyle/>
          <a:p>
            <a:r>
              <a:rPr lang="zh-CN" altLang="en-US" dirty="0"/>
              <a:t>数据采集的方法</a:t>
            </a:r>
          </a:p>
        </p:txBody>
      </p:sp>
      <p:sp>
        <p:nvSpPr>
          <p:cNvPr id="5" name="矩形: 圆角 4">
            <a:extLst>
              <a:ext uri="{FF2B5EF4-FFF2-40B4-BE49-F238E27FC236}">
                <a16:creationId xmlns:a16="http://schemas.microsoft.com/office/drawing/2014/main" id="{B4334A67-4707-41BE-B692-DD05D45B110A}"/>
              </a:ext>
            </a:extLst>
          </p:cNvPr>
          <p:cNvSpPr/>
          <p:nvPr/>
        </p:nvSpPr>
        <p:spPr>
          <a:xfrm>
            <a:off x="8497824" y="400595"/>
            <a:ext cx="1060704" cy="6583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传感器</a:t>
            </a:r>
          </a:p>
        </p:txBody>
      </p:sp>
      <p:sp>
        <p:nvSpPr>
          <p:cNvPr id="10" name="矩形: 圆角 9">
            <a:extLst>
              <a:ext uri="{FF2B5EF4-FFF2-40B4-BE49-F238E27FC236}">
                <a16:creationId xmlns:a16="http://schemas.microsoft.com/office/drawing/2014/main" id="{1AC528E4-FCCE-444C-BE79-6C7EF5FC14C1}"/>
              </a:ext>
            </a:extLst>
          </p:cNvPr>
          <p:cNvSpPr/>
          <p:nvPr/>
        </p:nvSpPr>
        <p:spPr>
          <a:xfrm>
            <a:off x="9710928" y="398854"/>
            <a:ext cx="1060704" cy="65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日志文件</a:t>
            </a:r>
          </a:p>
        </p:txBody>
      </p:sp>
      <p:sp>
        <p:nvSpPr>
          <p:cNvPr id="13" name="矩形: 圆角 12">
            <a:extLst>
              <a:ext uri="{FF2B5EF4-FFF2-40B4-BE49-F238E27FC236}">
                <a16:creationId xmlns:a16="http://schemas.microsoft.com/office/drawing/2014/main" id="{6A7486EC-6DF1-426F-8830-898154936A55}"/>
              </a:ext>
            </a:extLst>
          </p:cNvPr>
          <p:cNvSpPr/>
          <p:nvPr/>
        </p:nvSpPr>
        <p:spPr>
          <a:xfrm>
            <a:off x="10924032" y="398854"/>
            <a:ext cx="1060704" cy="6583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Web</a:t>
            </a:r>
            <a:r>
              <a:rPr lang="zh-CN" altLang="en-US" sz="1400" dirty="0">
                <a:latin typeface="微软雅黑" panose="020B0503020204020204" pitchFamily="34" charset="-122"/>
                <a:ea typeface="微软雅黑" panose="020B0503020204020204" pitchFamily="34" charset="-122"/>
              </a:rPr>
              <a:t>爬虫</a:t>
            </a:r>
          </a:p>
        </p:txBody>
      </p:sp>
      <p:pic>
        <p:nvPicPr>
          <p:cNvPr id="8194" name="Picture 2" descr="How to view the server log files">
            <a:extLst>
              <a:ext uri="{FF2B5EF4-FFF2-40B4-BE49-F238E27FC236}">
                <a16:creationId xmlns:a16="http://schemas.microsoft.com/office/drawing/2014/main" id="{BB348AF0-580E-4554-B3BF-507FCAD34DD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4672" y="1206056"/>
            <a:ext cx="4876800" cy="2714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Viewing log files">
            <a:extLst>
              <a:ext uri="{FF2B5EF4-FFF2-40B4-BE49-F238E27FC236}">
                <a16:creationId xmlns:a16="http://schemas.microsoft.com/office/drawing/2014/main" id="{780EA1AF-B188-4A5C-B0AD-300BCE63FC7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60374" y="2743244"/>
            <a:ext cx="4876800" cy="1971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8" name="Picture 6" descr="Tailing FireDaemon Pro Debug Log Files With PowerShell">
            <a:extLst>
              <a:ext uri="{FF2B5EF4-FFF2-40B4-BE49-F238E27FC236}">
                <a16:creationId xmlns:a16="http://schemas.microsoft.com/office/drawing/2014/main" id="{8FFFFD35-F335-45DD-93C6-1D3C5D14E5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71832" y="3437807"/>
            <a:ext cx="4142480" cy="28617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2" name="图示 1">
            <a:extLst>
              <a:ext uri="{FF2B5EF4-FFF2-40B4-BE49-F238E27FC236}">
                <a16:creationId xmlns:a16="http://schemas.microsoft.com/office/drawing/2014/main" id="{E74AFA93-54D8-4D78-9697-4B02E075F3AB}"/>
              </a:ext>
            </a:extLst>
          </p:cNvPr>
          <p:cNvGraphicFramePr/>
          <p:nvPr>
            <p:extLst>
              <p:ext uri="{D42A27DB-BD31-4B8C-83A1-F6EECF244321}">
                <p14:modId xmlns:p14="http://schemas.microsoft.com/office/powerpoint/2010/main" val="3890784587"/>
              </p:ext>
            </p:extLst>
          </p:nvPr>
        </p:nvGraphicFramePr>
        <p:xfrm>
          <a:off x="7734808" y="2743243"/>
          <a:ext cx="3952240" cy="17434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99214492"/>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3371</TotalTime>
  <Words>4594</Words>
  <Application>Microsoft Office PowerPoint</Application>
  <PresentationFormat>宽屏</PresentationFormat>
  <Paragraphs>798</Paragraphs>
  <Slides>79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79</vt:i4>
      </vt:variant>
    </vt:vector>
  </HeadingPairs>
  <TitlesOfParts>
    <vt:vector size="91" baseType="lpstr">
      <vt:lpstr>Microsoft YaHei Light</vt:lpstr>
      <vt:lpstr>Microsoft YaHei UI</vt:lpstr>
      <vt:lpstr>黑体</vt:lpstr>
      <vt:lpstr>微软雅黑</vt:lpstr>
      <vt:lpstr>Arial</vt:lpstr>
      <vt:lpstr>Calibri</vt:lpstr>
      <vt:lpstr>Calibri Light</vt:lpstr>
      <vt:lpstr>Cambria Math</vt:lpstr>
      <vt:lpstr>Corbel</vt:lpstr>
      <vt:lpstr>Courier New</vt:lpstr>
      <vt:lpstr>Times New Roman</vt:lpstr>
      <vt:lpstr>Office 主题</vt:lpstr>
      <vt:lpstr>数据科学与工程导论</vt:lpstr>
      <vt:lpstr>PowerPoint 演示文稿</vt:lpstr>
      <vt:lpstr>PowerPoint 演示文稿</vt:lpstr>
      <vt:lpstr>第 6 章 数据的全生命周期管理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6 章 数据的全生命周期管理</vt:lpstr>
      <vt:lpstr>PowerPoint 演示文稿</vt:lpstr>
      <vt:lpstr>PowerPoint 演示文稿</vt:lpstr>
      <vt:lpstr>PowerPoint 演示文稿</vt:lpstr>
      <vt:lpstr>PowerPoint 演示文稿</vt:lpstr>
      <vt:lpstr>第 6 章 数据的全生命周期管理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6 章 数据的全生命周期管理</vt:lpstr>
      <vt:lpstr>PowerPoint 演示文稿</vt:lpstr>
      <vt:lpstr>PowerPoint 演示文稿</vt:lpstr>
      <vt:lpstr>PowerPoint 演示文稿</vt:lpstr>
      <vt:lpstr>PowerPoint 演示文稿</vt:lpstr>
      <vt:lpstr>PowerPoint 演示文稿</vt:lpstr>
      <vt:lpstr>PowerPoint 演示文稿</vt:lpstr>
      <vt:lpstr>第 6 章 数据的全生命周期管理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6 章 数据的全生命周期管理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6 章 数据的全生命周期管理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- 06 数据的全生命周期管理</dc:title>
  <dc:creator>苏斌</dc:creator>
  <cp:lastModifiedBy>苏斌</cp:lastModifiedBy>
  <cp:revision>246</cp:revision>
  <dcterms:created xsi:type="dcterms:W3CDTF">2020-08-07T14:40:06Z</dcterms:created>
  <dcterms:modified xsi:type="dcterms:W3CDTF">2020-09-22T01:19:34Z</dcterms:modified>
</cp:coreProperties>
</file>